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4.xml" ContentType="application/vnd.openxmlformats-officedocument.theme+xml"/>
  <Override PartName="/ppt/tags/tag28.xml" ContentType="application/vnd.openxmlformats-officedocument.presentationml.tags+xml"/>
  <Override PartName="/ppt/notesSlides/notesSlide1.xml" ContentType="application/vnd.openxmlformats-officedocument.presentationml.notesSlide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notesSlides/notesSlide9.xml" ContentType="application/vnd.openxmlformats-officedocument.presentationml.notesSlide+xml"/>
  <Override PartName="/ppt/tags/tag35.xml" ContentType="application/vnd.openxmlformats-officedocument.presentationml.tags+xml"/>
  <Override PartName="/ppt/notesSlides/notesSlide10.xml" ContentType="application/vnd.openxmlformats-officedocument.presentationml.notesSlide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8.xml" ContentType="application/vnd.openxmlformats-officedocument.presentationml.tags+xml"/>
  <Override PartName="/ppt/notesSlides/notesSlide13.xml" ContentType="application/vnd.openxmlformats-officedocument.presentationml.notesSlide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notesSlides/notesSlide15.xml" ContentType="application/vnd.openxmlformats-officedocument.presentationml.notesSlide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4.xml" ContentType="application/vnd.openxmlformats-officedocument.presentationml.tags+xml"/>
  <Override PartName="/ppt/notesSlides/notesSlide22.xml" ContentType="application/vnd.openxmlformats-officedocument.presentationml.notesSlide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701" r:id="rId3"/>
  </p:sldMasterIdLst>
  <p:notesMasterIdLst>
    <p:notesMasterId r:id="rId29"/>
  </p:notesMasterIdLst>
  <p:sldIdLst>
    <p:sldId id="350" r:id="rId4"/>
    <p:sldId id="2646" r:id="rId5"/>
    <p:sldId id="2611" r:id="rId6"/>
    <p:sldId id="2596" r:id="rId7"/>
    <p:sldId id="266" r:id="rId8"/>
    <p:sldId id="2606" r:id="rId9"/>
    <p:sldId id="989" r:id="rId10"/>
    <p:sldId id="1964" r:id="rId11"/>
    <p:sldId id="2623" r:id="rId12"/>
    <p:sldId id="2552" r:id="rId13"/>
    <p:sldId id="2645" r:id="rId14"/>
    <p:sldId id="2633" r:id="rId15"/>
    <p:sldId id="2332" r:id="rId16"/>
    <p:sldId id="2629" r:id="rId17"/>
    <p:sldId id="2338" r:id="rId18"/>
    <p:sldId id="2556" r:id="rId19"/>
    <p:sldId id="1308" r:id="rId20"/>
    <p:sldId id="2595" r:id="rId21"/>
    <p:sldId id="365" r:id="rId22"/>
    <p:sldId id="2628" r:id="rId23"/>
    <p:sldId id="2616" r:id="rId24"/>
    <p:sldId id="2621" r:id="rId25"/>
    <p:sldId id="2030" r:id="rId26"/>
    <p:sldId id="2647" r:id="rId27"/>
    <p:sldId id="180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on D. Odum" initials="BO" lastIdx="3" clrIdx="0">
    <p:extLst/>
  </p:cmAuthor>
  <p:cmAuthor id="2" name="Amanda C. Belloff" initials="ACB" lastIdx="5" clrIdx="1">
    <p:extLst/>
  </p:cmAuthor>
  <p:cmAuthor id="3" name="Matt Reif" initials="MR" lastIdx="1" clrIdx="2">
    <p:extLst/>
  </p:cmAuthor>
  <p:cmAuthor id="4" name="Nathan H. Johnson" initials="NHJ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5" autoAdjust="0"/>
    <p:restoredTop sz="86311" autoAdjust="0"/>
  </p:normalViewPr>
  <p:slideViewPr>
    <p:cSldViewPr snapToGrid="0">
      <p:cViewPr>
        <p:scale>
          <a:sx n="84" d="100"/>
          <a:sy n="84" d="100"/>
        </p:scale>
        <p:origin x="-53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C16D9-97E5-41CB-AB1B-9B1CC34BE264}" type="doc">
      <dgm:prSet loTypeId="urn:microsoft.com/office/officeart/2005/8/layout/pyramid1" loCatId="pyramid" qsTypeId="urn:microsoft.com/office/officeart/2005/8/quickstyle/3d5" qsCatId="3D" csTypeId="urn:microsoft.com/office/officeart/2005/8/colors/accent1_2" csCatId="accent1" phldr="1"/>
      <dgm:spPr/>
    </dgm:pt>
    <dgm:pt modelId="{DEAD0860-5F7F-4F1C-9190-52C8B92E3F23}">
      <dgm:prSet phldrT="[Text]" custT="1"/>
      <dgm:spPr>
        <a:solidFill>
          <a:schemeClr val="accent4"/>
        </a:solidFill>
      </dgm:spPr>
      <dgm:t>
        <a:bodyPr/>
        <a:lstStyle/>
        <a:p>
          <a:endParaRPr lang="en-US" sz="2400" b="1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400" b="1">
              <a:latin typeface="Arial" panose="020B0604020202020204" pitchFamily="34" charset="0"/>
              <a:cs typeface="Arial" panose="020B0604020202020204" pitchFamily="34" charset="0"/>
            </a:rPr>
            <a:t>National</a:t>
          </a:r>
        </a:p>
        <a:p>
          <a:r>
            <a:rPr lang="en-US" sz="2400" b="1">
              <a:latin typeface="Arial" panose="020B0604020202020204" pitchFamily="34" charset="0"/>
              <a:cs typeface="Arial" panose="020B0604020202020204" pitchFamily="34" charset="0"/>
            </a:rPr>
            <a:t>Security Risk</a:t>
          </a:r>
        </a:p>
      </dgm:t>
    </dgm:pt>
    <dgm:pt modelId="{4E93619A-A098-4C46-86BD-66DEAA709213}" type="parTrans" cxnId="{8CEA11DA-410D-4EA5-B4F7-80660DA2439C}">
      <dgm:prSet/>
      <dgm:spPr/>
      <dgm:t>
        <a:bodyPr/>
        <a:lstStyle/>
        <a:p>
          <a:endParaRPr lang="en-US"/>
        </a:p>
      </dgm:t>
    </dgm:pt>
    <dgm:pt modelId="{F90866CF-2DF2-487A-BE10-D5416E203DD9}" type="sibTrans" cxnId="{8CEA11DA-410D-4EA5-B4F7-80660DA2439C}">
      <dgm:prSet/>
      <dgm:spPr/>
      <dgm:t>
        <a:bodyPr/>
        <a:lstStyle/>
        <a:p>
          <a:endParaRPr lang="en-US"/>
        </a:p>
      </dgm:t>
    </dgm:pt>
    <dgm:pt modelId="{93D06AD1-ADA3-4FA0-AFB0-EDF32DAC6A59}">
      <dgm:prSet phldrT="[Text]" custT="1"/>
      <dgm:spPr>
        <a:solidFill>
          <a:srgbClr val="053D76"/>
        </a:solidFill>
      </dgm:spPr>
      <dgm:t>
        <a:bodyPr/>
        <a:lstStyle/>
        <a:p>
          <a:r>
            <a:rPr lang="en-US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Business Risk</a:t>
          </a:r>
        </a:p>
      </dgm:t>
    </dgm:pt>
    <dgm:pt modelId="{03A5EA38-DD72-42F8-AE3B-55ACF708FA9F}" type="parTrans" cxnId="{F17B7B3C-57F6-480D-8E7E-025A4759B5C7}">
      <dgm:prSet/>
      <dgm:spPr/>
      <dgm:t>
        <a:bodyPr/>
        <a:lstStyle/>
        <a:p>
          <a:endParaRPr lang="en-US"/>
        </a:p>
      </dgm:t>
    </dgm:pt>
    <dgm:pt modelId="{BA5FE784-B31D-4C44-9B5B-3413D7C6FCCD}" type="sibTrans" cxnId="{F17B7B3C-57F6-480D-8E7E-025A4759B5C7}">
      <dgm:prSet/>
      <dgm:spPr/>
      <dgm:t>
        <a:bodyPr/>
        <a:lstStyle/>
        <a:p>
          <a:endParaRPr lang="en-US"/>
        </a:p>
      </dgm:t>
    </dgm:pt>
    <dgm:pt modelId="{6B66C527-D1C7-401A-8895-6DBAA8052AB5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sz="4000" b="1"/>
            <a:t>Basic Risk Management</a:t>
          </a:r>
          <a:endParaRPr lang="en-US" sz="40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A80ECE-122F-4491-85CE-A8955164E820}" type="parTrans" cxnId="{00A96567-B09E-4372-87AA-D9AC5125B5FD}">
      <dgm:prSet/>
      <dgm:spPr/>
      <dgm:t>
        <a:bodyPr/>
        <a:lstStyle/>
        <a:p>
          <a:endParaRPr lang="en-US"/>
        </a:p>
      </dgm:t>
    </dgm:pt>
    <dgm:pt modelId="{89AC525C-4A61-4330-8E1B-D4B32374CE07}" type="sibTrans" cxnId="{00A96567-B09E-4372-87AA-D9AC5125B5FD}">
      <dgm:prSet/>
      <dgm:spPr/>
      <dgm:t>
        <a:bodyPr/>
        <a:lstStyle/>
        <a:p>
          <a:endParaRPr lang="en-US"/>
        </a:p>
      </dgm:t>
    </dgm:pt>
    <dgm:pt modelId="{E3D67619-A40E-4E0C-8327-6ED6077E5081}" type="pres">
      <dgm:prSet presAssocID="{B5DC16D9-97E5-41CB-AB1B-9B1CC34BE264}" presName="Name0" presStyleCnt="0">
        <dgm:presLayoutVars>
          <dgm:dir/>
          <dgm:animLvl val="lvl"/>
          <dgm:resizeHandles val="exact"/>
        </dgm:presLayoutVars>
      </dgm:prSet>
      <dgm:spPr/>
    </dgm:pt>
    <dgm:pt modelId="{77BF2AC7-4A7F-49E6-9458-58837E704844}" type="pres">
      <dgm:prSet presAssocID="{DEAD0860-5F7F-4F1C-9190-52C8B92E3F23}" presName="Name8" presStyleCnt="0"/>
      <dgm:spPr/>
    </dgm:pt>
    <dgm:pt modelId="{C4A3062B-4729-4284-8037-D77BC7C50C34}" type="pres">
      <dgm:prSet presAssocID="{DEAD0860-5F7F-4F1C-9190-52C8B92E3F2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482E06-AAE6-439B-8D63-E963BF53F9E3}" type="pres">
      <dgm:prSet presAssocID="{DEAD0860-5F7F-4F1C-9190-52C8B92E3F2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83D304-EF67-433C-8098-2FD838EFE7C2}" type="pres">
      <dgm:prSet presAssocID="{93D06AD1-ADA3-4FA0-AFB0-EDF32DAC6A59}" presName="Name8" presStyleCnt="0"/>
      <dgm:spPr/>
    </dgm:pt>
    <dgm:pt modelId="{96C3FCA1-F85E-49ED-AC24-7659A8D19ED3}" type="pres">
      <dgm:prSet presAssocID="{93D06AD1-ADA3-4FA0-AFB0-EDF32DAC6A59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7E72F1-0964-4A12-9A10-2A620AF08E01}" type="pres">
      <dgm:prSet presAssocID="{93D06AD1-ADA3-4FA0-AFB0-EDF32DAC6A59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9381E6-FE06-451F-9820-613B836FC569}" type="pres">
      <dgm:prSet presAssocID="{6B66C527-D1C7-401A-8895-6DBAA8052AB5}" presName="Name8" presStyleCnt="0"/>
      <dgm:spPr/>
    </dgm:pt>
    <dgm:pt modelId="{77956EDC-0033-4693-BD12-FD43A92B7DE0}" type="pres">
      <dgm:prSet presAssocID="{6B66C527-D1C7-401A-8895-6DBAA8052AB5}" presName="level" presStyleLbl="node1" presStyleIdx="2" presStyleCnt="3" custLinFactNeighborX="1066" custLinFactNeighborY="37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32CBE2-0A5F-4ADB-8497-EC32F9B387B0}" type="pres">
      <dgm:prSet presAssocID="{6B66C527-D1C7-401A-8895-6DBAA8052AB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7B7B3C-57F6-480D-8E7E-025A4759B5C7}" srcId="{B5DC16D9-97E5-41CB-AB1B-9B1CC34BE264}" destId="{93D06AD1-ADA3-4FA0-AFB0-EDF32DAC6A59}" srcOrd="1" destOrd="0" parTransId="{03A5EA38-DD72-42F8-AE3B-55ACF708FA9F}" sibTransId="{BA5FE784-B31D-4C44-9B5B-3413D7C6FCCD}"/>
    <dgm:cxn modelId="{C2E096CD-D4D5-42D2-823D-BC2DB7201912}" type="presOf" srcId="{DEAD0860-5F7F-4F1C-9190-52C8B92E3F23}" destId="{6F482E06-AAE6-439B-8D63-E963BF53F9E3}" srcOrd="1" destOrd="0" presId="urn:microsoft.com/office/officeart/2005/8/layout/pyramid1"/>
    <dgm:cxn modelId="{72D08D84-E32A-4386-874C-7F1B6014129A}" type="presOf" srcId="{DEAD0860-5F7F-4F1C-9190-52C8B92E3F23}" destId="{C4A3062B-4729-4284-8037-D77BC7C50C34}" srcOrd="0" destOrd="0" presId="urn:microsoft.com/office/officeart/2005/8/layout/pyramid1"/>
    <dgm:cxn modelId="{9089602C-8C28-4CBE-A0DF-A7799412CAEC}" type="presOf" srcId="{B5DC16D9-97E5-41CB-AB1B-9B1CC34BE264}" destId="{E3D67619-A40E-4E0C-8327-6ED6077E5081}" srcOrd="0" destOrd="0" presId="urn:microsoft.com/office/officeart/2005/8/layout/pyramid1"/>
    <dgm:cxn modelId="{7ACAB6BD-2E42-4171-9BF7-D6F5C7ACBDCD}" type="presOf" srcId="{6B66C527-D1C7-401A-8895-6DBAA8052AB5}" destId="{0232CBE2-0A5F-4ADB-8497-EC32F9B387B0}" srcOrd="1" destOrd="0" presId="urn:microsoft.com/office/officeart/2005/8/layout/pyramid1"/>
    <dgm:cxn modelId="{4C7B7646-6561-40BA-901B-896CF1890E42}" type="presOf" srcId="{6B66C527-D1C7-401A-8895-6DBAA8052AB5}" destId="{77956EDC-0033-4693-BD12-FD43A92B7DE0}" srcOrd="0" destOrd="0" presId="urn:microsoft.com/office/officeart/2005/8/layout/pyramid1"/>
    <dgm:cxn modelId="{E2C0187F-E4E9-42D2-AA48-18E8E8502313}" type="presOf" srcId="{93D06AD1-ADA3-4FA0-AFB0-EDF32DAC6A59}" destId="{96C3FCA1-F85E-49ED-AC24-7659A8D19ED3}" srcOrd="0" destOrd="0" presId="urn:microsoft.com/office/officeart/2005/8/layout/pyramid1"/>
    <dgm:cxn modelId="{DEB28024-36F7-430E-9190-0694A355E892}" type="presOf" srcId="{93D06AD1-ADA3-4FA0-AFB0-EDF32DAC6A59}" destId="{A57E72F1-0964-4A12-9A10-2A620AF08E01}" srcOrd="1" destOrd="0" presId="urn:microsoft.com/office/officeart/2005/8/layout/pyramid1"/>
    <dgm:cxn modelId="{00A96567-B09E-4372-87AA-D9AC5125B5FD}" srcId="{B5DC16D9-97E5-41CB-AB1B-9B1CC34BE264}" destId="{6B66C527-D1C7-401A-8895-6DBAA8052AB5}" srcOrd="2" destOrd="0" parTransId="{B9A80ECE-122F-4491-85CE-A8955164E820}" sibTransId="{89AC525C-4A61-4330-8E1B-D4B32374CE07}"/>
    <dgm:cxn modelId="{8CEA11DA-410D-4EA5-B4F7-80660DA2439C}" srcId="{B5DC16D9-97E5-41CB-AB1B-9B1CC34BE264}" destId="{DEAD0860-5F7F-4F1C-9190-52C8B92E3F23}" srcOrd="0" destOrd="0" parTransId="{4E93619A-A098-4C46-86BD-66DEAA709213}" sibTransId="{F90866CF-2DF2-487A-BE10-D5416E203DD9}"/>
    <dgm:cxn modelId="{64C71E43-F8AB-4DCB-BA9A-8E91503502F1}" type="presParOf" srcId="{E3D67619-A40E-4E0C-8327-6ED6077E5081}" destId="{77BF2AC7-4A7F-49E6-9458-58837E704844}" srcOrd="0" destOrd="0" presId="urn:microsoft.com/office/officeart/2005/8/layout/pyramid1"/>
    <dgm:cxn modelId="{9CD19F55-00BC-4E34-AB5D-35705121B157}" type="presParOf" srcId="{77BF2AC7-4A7F-49E6-9458-58837E704844}" destId="{C4A3062B-4729-4284-8037-D77BC7C50C34}" srcOrd="0" destOrd="0" presId="urn:microsoft.com/office/officeart/2005/8/layout/pyramid1"/>
    <dgm:cxn modelId="{9E5E5BFB-3337-4AA5-AC9F-320D84B6037C}" type="presParOf" srcId="{77BF2AC7-4A7F-49E6-9458-58837E704844}" destId="{6F482E06-AAE6-439B-8D63-E963BF53F9E3}" srcOrd="1" destOrd="0" presId="urn:microsoft.com/office/officeart/2005/8/layout/pyramid1"/>
    <dgm:cxn modelId="{9F9BEE39-607D-456C-8825-A9A75EDB40C4}" type="presParOf" srcId="{E3D67619-A40E-4E0C-8327-6ED6077E5081}" destId="{F083D304-EF67-433C-8098-2FD838EFE7C2}" srcOrd="1" destOrd="0" presId="urn:microsoft.com/office/officeart/2005/8/layout/pyramid1"/>
    <dgm:cxn modelId="{548150BB-DD06-4157-96E5-6B67ADEABD9D}" type="presParOf" srcId="{F083D304-EF67-433C-8098-2FD838EFE7C2}" destId="{96C3FCA1-F85E-49ED-AC24-7659A8D19ED3}" srcOrd="0" destOrd="0" presId="urn:microsoft.com/office/officeart/2005/8/layout/pyramid1"/>
    <dgm:cxn modelId="{7A80DE5F-7FA4-4F70-B3D4-2315B0CB3DD6}" type="presParOf" srcId="{F083D304-EF67-433C-8098-2FD838EFE7C2}" destId="{A57E72F1-0964-4A12-9A10-2A620AF08E01}" srcOrd="1" destOrd="0" presId="urn:microsoft.com/office/officeart/2005/8/layout/pyramid1"/>
    <dgm:cxn modelId="{875547D4-E097-4709-86E8-2BA98BE54EF8}" type="presParOf" srcId="{E3D67619-A40E-4E0C-8327-6ED6077E5081}" destId="{329381E6-FE06-451F-9820-613B836FC569}" srcOrd="2" destOrd="0" presId="urn:microsoft.com/office/officeart/2005/8/layout/pyramid1"/>
    <dgm:cxn modelId="{BB30EED2-2ED9-497E-8A6C-C0D7286D114C}" type="presParOf" srcId="{329381E6-FE06-451F-9820-613B836FC569}" destId="{77956EDC-0033-4693-BD12-FD43A92B7DE0}" srcOrd="0" destOrd="0" presId="urn:microsoft.com/office/officeart/2005/8/layout/pyramid1"/>
    <dgm:cxn modelId="{46CD0F0C-2720-4DDE-9846-896424CA1B16}" type="presParOf" srcId="{329381E6-FE06-451F-9820-613B836FC569}" destId="{0232CBE2-0A5F-4ADB-8497-EC32F9B387B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B2EDC8-A879-4FC0-AD15-0CA0F96EA49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59DFF5-161B-4ACD-86E2-39ABB32EE89E}">
      <dgm:prSet/>
      <dgm:spPr/>
      <dgm:t>
        <a:bodyPr/>
        <a:lstStyle/>
        <a:p>
          <a:r>
            <a:rPr lang="en-US" b="1" i="0" dirty="0"/>
            <a:t>Misuse of technology </a:t>
          </a:r>
          <a:r>
            <a:rPr lang="en-US" b="1" i="0" dirty="0">
              <a:solidFill>
                <a:srgbClr val="FFFF00"/>
              </a:solidFill>
            </a:rPr>
            <a:t>WILL IMPACT </a:t>
          </a:r>
          <a:r>
            <a:rPr lang="en-US" b="1" i="0" dirty="0"/>
            <a:t>your Critical Functions.</a:t>
          </a:r>
          <a:endParaRPr lang="en-US" dirty="0"/>
        </a:p>
      </dgm:t>
    </dgm:pt>
    <dgm:pt modelId="{6C8DBC00-B385-4F93-9A27-F86EEA6A1183}" type="parTrans" cxnId="{B6141A21-7E01-451B-BA81-394E70B852A3}">
      <dgm:prSet/>
      <dgm:spPr/>
      <dgm:t>
        <a:bodyPr/>
        <a:lstStyle/>
        <a:p>
          <a:endParaRPr lang="en-US"/>
        </a:p>
      </dgm:t>
    </dgm:pt>
    <dgm:pt modelId="{DB3F7E87-37B1-411E-A1C2-0D61C66576E9}" type="sibTrans" cxnId="{B6141A21-7E01-451B-BA81-394E70B852A3}">
      <dgm:prSet/>
      <dgm:spPr/>
      <dgm:t>
        <a:bodyPr/>
        <a:lstStyle/>
        <a:p>
          <a:endParaRPr lang="en-US"/>
        </a:p>
      </dgm:t>
    </dgm:pt>
    <dgm:pt modelId="{ECF63BCF-D76E-4FC7-B8E7-A15F49903F3C}">
      <dgm:prSet custT="1"/>
      <dgm:spPr/>
      <dgm:t>
        <a:bodyPr/>
        <a:lstStyle/>
        <a:p>
          <a:r>
            <a:rPr lang="en-US" sz="2000" b="0" i="0" dirty="0"/>
            <a:t>Often, adversaries can manipulate existing systems and processes without creating new payloads or malware to carry out an attack. </a:t>
          </a:r>
          <a:endParaRPr lang="en-US" sz="2000" b="0" i="0" dirty="0" smtClean="0"/>
        </a:p>
        <a:p>
          <a:r>
            <a:rPr lang="en-US" sz="2000" b="0" i="0" dirty="0" smtClean="0"/>
            <a:t>(</a:t>
          </a:r>
          <a:r>
            <a:rPr lang="en-US" sz="2000" b="0" i="0" dirty="0">
              <a:solidFill>
                <a:srgbClr val="FF0000"/>
              </a:solidFill>
            </a:rPr>
            <a:t>LIVING OF THE LAND Techniques</a:t>
          </a:r>
          <a:r>
            <a:rPr lang="en-US" sz="2000" b="0" i="0" dirty="0"/>
            <a:t>)</a:t>
          </a:r>
          <a:endParaRPr lang="en-US" sz="2000" dirty="0"/>
        </a:p>
      </dgm:t>
    </dgm:pt>
    <dgm:pt modelId="{D812C705-FECF-4F0D-A2A8-C10ED596BB92}" type="parTrans" cxnId="{DB8BFB5A-C905-4F43-9A8D-0F7388154FC9}">
      <dgm:prSet/>
      <dgm:spPr/>
      <dgm:t>
        <a:bodyPr/>
        <a:lstStyle/>
        <a:p>
          <a:endParaRPr lang="en-US"/>
        </a:p>
      </dgm:t>
    </dgm:pt>
    <dgm:pt modelId="{EFF81EA1-D582-435E-BCDE-6AEEFCC5C2BC}" type="sibTrans" cxnId="{DB8BFB5A-C905-4F43-9A8D-0F7388154FC9}">
      <dgm:prSet/>
      <dgm:spPr/>
      <dgm:t>
        <a:bodyPr/>
        <a:lstStyle/>
        <a:p>
          <a:endParaRPr lang="en-US"/>
        </a:p>
      </dgm:t>
    </dgm:pt>
    <dgm:pt modelId="{F26D0607-0CD3-4945-A4AB-7820DAB1869D}" type="pres">
      <dgm:prSet presAssocID="{A9B2EDC8-A879-4FC0-AD15-0CA0F96EA49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BE6042-041C-4F62-8B43-D47E6A458E9A}" type="pres">
      <dgm:prSet presAssocID="{ECF63BCF-D76E-4FC7-B8E7-A15F49903F3C}" presName="boxAndChildren" presStyleCnt="0"/>
      <dgm:spPr/>
    </dgm:pt>
    <dgm:pt modelId="{60CDA47F-F479-4D45-B3B9-D177CFACB8CB}" type="pres">
      <dgm:prSet presAssocID="{ECF63BCF-D76E-4FC7-B8E7-A15F49903F3C}" presName="parentTextBox" presStyleLbl="node1" presStyleIdx="0" presStyleCnt="2"/>
      <dgm:spPr/>
      <dgm:t>
        <a:bodyPr/>
        <a:lstStyle/>
        <a:p>
          <a:endParaRPr lang="en-US"/>
        </a:p>
      </dgm:t>
    </dgm:pt>
    <dgm:pt modelId="{7547DBDC-00FB-43F2-AD64-28F5DA61CD77}" type="pres">
      <dgm:prSet presAssocID="{DB3F7E87-37B1-411E-A1C2-0D61C66576E9}" presName="sp" presStyleCnt="0"/>
      <dgm:spPr/>
    </dgm:pt>
    <dgm:pt modelId="{695E5F62-E68F-482E-867A-F8E2244EF0E4}" type="pres">
      <dgm:prSet presAssocID="{8F59DFF5-161B-4ACD-86E2-39ABB32EE89E}" presName="arrowAndChildren" presStyleCnt="0"/>
      <dgm:spPr/>
    </dgm:pt>
    <dgm:pt modelId="{0228D721-C90D-4432-A42B-DD3292CA3999}" type="pres">
      <dgm:prSet presAssocID="{8F59DFF5-161B-4ACD-86E2-39ABB32EE89E}" presName="parentTextArrow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D5CAE205-E3C7-4EA7-BC32-67D788000FCA}" type="presOf" srcId="{8F59DFF5-161B-4ACD-86E2-39ABB32EE89E}" destId="{0228D721-C90D-4432-A42B-DD3292CA3999}" srcOrd="0" destOrd="0" presId="urn:microsoft.com/office/officeart/2005/8/layout/process4"/>
    <dgm:cxn modelId="{5653F5A8-461E-4B72-865A-55FCD76A1B47}" type="presOf" srcId="{A9B2EDC8-A879-4FC0-AD15-0CA0F96EA495}" destId="{F26D0607-0CD3-4945-A4AB-7820DAB1869D}" srcOrd="0" destOrd="0" presId="urn:microsoft.com/office/officeart/2005/8/layout/process4"/>
    <dgm:cxn modelId="{B6141A21-7E01-451B-BA81-394E70B852A3}" srcId="{A9B2EDC8-A879-4FC0-AD15-0CA0F96EA495}" destId="{8F59DFF5-161B-4ACD-86E2-39ABB32EE89E}" srcOrd="0" destOrd="0" parTransId="{6C8DBC00-B385-4F93-9A27-F86EEA6A1183}" sibTransId="{DB3F7E87-37B1-411E-A1C2-0D61C66576E9}"/>
    <dgm:cxn modelId="{DB8BFB5A-C905-4F43-9A8D-0F7388154FC9}" srcId="{A9B2EDC8-A879-4FC0-AD15-0CA0F96EA495}" destId="{ECF63BCF-D76E-4FC7-B8E7-A15F49903F3C}" srcOrd="1" destOrd="0" parTransId="{D812C705-FECF-4F0D-A2A8-C10ED596BB92}" sibTransId="{EFF81EA1-D582-435E-BCDE-6AEEFCC5C2BC}"/>
    <dgm:cxn modelId="{05AD4781-3CCB-45A7-BABD-4FB9D120C860}" type="presOf" srcId="{ECF63BCF-D76E-4FC7-B8E7-A15F49903F3C}" destId="{60CDA47F-F479-4D45-B3B9-D177CFACB8CB}" srcOrd="0" destOrd="0" presId="urn:microsoft.com/office/officeart/2005/8/layout/process4"/>
    <dgm:cxn modelId="{BD6FA83B-8C3E-4BB6-8E19-DDC9B7CAA783}" type="presParOf" srcId="{F26D0607-0CD3-4945-A4AB-7820DAB1869D}" destId="{DDBE6042-041C-4F62-8B43-D47E6A458E9A}" srcOrd="0" destOrd="0" presId="urn:microsoft.com/office/officeart/2005/8/layout/process4"/>
    <dgm:cxn modelId="{8A0A8FE7-F943-44FC-B2C5-71CB5264FD97}" type="presParOf" srcId="{DDBE6042-041C-4F62-8B43-D47E6A458E9A}" destId="{60CDA47F-F479-4D45-B3B9-D177CFACB8CB}" srcOrd="0" destOrd="0" presId="urn:microsoft.com/office/officeart/2005/8/layout/process4"/>
    <dgm:cxn modelId="{8F33D7E5-44C7-4981-BE76-4B1EB789E8A2}" type="presParOf" srcId="{F26D0607-0CD3-4945-A4AB-7820DAB1869D}" destId="{7547DBDC-00FB-43F2-AD64-28F5DA61CD77}" srcOrd="1" destOrd="0" presId="urn:microsoft.com/office/officeart/2005/8/layout/process4"/>
    <dgm:cxn modelId="{BA2AC1C0-467C-4C7E-80EC-6DAF661A1495}" type="presParOf" srcId="{F26D0607-0CD3-4945-A4AB-7820DAB1869D}" destId="{695E5F62-E68F-482E-867A-F8E2244EF0E4}" srcOrd="2" destOrd="0" presId="urn:microsoft.com/office/officeart/2005/8/layout/process4"/>
    <dgm:cxn modelId="{357D6A1F-8BE7-4F6D-80B8-1552D97226D2}" type="presParOf" srcId="{695E5F62-E68F-482E-867A-F8E2244EF0E4}" destId="{0228D721-C90D-4432-A42B-DD3292CA3999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3062B-4729-4284-8037-D77BC7C50C34}">
      <dsp:nvSpPr>
        <dsp:cNvPr id="0" name=""/>
        <dsp:cNvSpPr/>
      </dsp:nvSpPr>
      <dsp:spPr>
        <a:xfrm>
          <a:off x="2952209" y="0"/>
          <a:ext cx="2952209" cy="2015253"/>
        </a:xfrm>
        <a:prstGeom prst="trapezoid">
          <a:avLst>
            <a:gd name="adj" fmla="val 73247"/>
          </a:avLst>
        </a:prstGeom>
        <a:solidFill>
          <a:schemeClr val="accent4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b="1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Arial" panose="020B0604020202020204" pitchFamily="34" charset="0"/>
              <a:cs typeface="Arial" panose="020B0604020202020204" pitchFamily="34" charset="0"/>
            </a:rPr>
            <a:t>National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>
              <a:latin typeface="Arial" panose="020B0604020202020204" pitchFamily="34" charset="0"/>
              <a:cs typeface="Arial" panose="020B0604020202020204" pitchFamily="34" charset="0"/>
            </a:rPr>
            <a:t>Security Risk</a:t>
          </a:r>
        </a:p>
      </dsp:txBody>
      <dsp:txXfrm>
        <a:off x="2952209" y="0"/>
        <a:ext cx="2952209" cy="2015253"/>
      </dsp:txXfrm>
    </dsp:sp>
    <dsp:sp modelId="{96C3FCA1-F85E-49ED-AC24-7659A8D19ED3}">
      <dsp:nvSpPr>
        <dsp:cNvPr id="0" name=""/>
        <dsp:cNvSpPr/>
      </dsp:nvSpPr>
      <dsp:spPr>
        <a:xfrm>
          <a:off x="1476104" y="2015253"/>
          <a:ext cx="5904418" cy="2015253"/>
        </a:xfrm>
        <a:prstGeom prst="trapezoid">
          <a:avLst>
            <a:gd name="adj" fmla="val 73247"/>
          </a:avLst>
        </a:prstGeom>
        <a:solidFill>
          <a:srgbClr val="053D7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kern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Business Risk</a:t>
          </a:r>
        </a:p>
      </dsp:txBody>
      <dsp:txXfrm>
        <a:off x="2509377" y="2015253"/>
        <a:ext cx="3837872" cy="2015253"/>
      </dsp:txXfrm>
    </dsp:sp>
    <dsp:sp modelId="{77956EDC-0033-4693-BD12-FD43A92B7DE0}">
      <dsp:nvSpPr>
        <dsp:cNvPr id="0" name=""/>
        <dsp:cNvSpPr/>
      </dsp:nvSpPr>
      <dsp:spPr>
        <a:xfrm>
          <a:off x="0" y="4030507"/>
          <a:ext cx="8856627" cy="2015253"/>
        </a:xfrm>
        <a:prstGeom prst="trapezoid">
          <a:avLst>
            <a:gd name="adj" fmla="val 73247"/>
          </a:avLst>
        </a:prstGeom>
        <a:solidFill>
          <a:schemeClr val="bg2">
            <a:lumMod val="75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/>
            <a:t>Basic Risk Management</a:t>
          </a:r>
          <a:endParaRPr lang="en-US" sz="40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49909" y="4030507"/>
        <a:ext cx="5756808" cy="2015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C9893-F49D-406C-A0EC-3F53D597E7C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86501-B796-4439-9E5E-F13BF8C61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9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Personal flavor of the Phase 1 on CCE for Enbridge and what I learnt from the engagement and how it can be beneficial to the audience.  The why of this CCE presentation comes from motivation for CCE engagement in Enbridge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can speak out an overview of the topics coming due in the presentation.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presentation is presell of the idea of CCE more than going deeper into the methodology itself, it is the WHY and not the HOW.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8BD13-249E-4FC2-B323-F74A0F0A45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029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76525" y="930275"/>
            <a:ext cx="4460875" cy="2509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704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E9E79D0-5262-4330-B56E-7DCAFEE740B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+mn-cs"/>
              </a:rPr>
              <a:pPr marL="0" marR="0" lvl="0" indent="0" algn="r" defTabSz="96704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605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97CF0-3F9D-40B6-BF3C-3F293A2DB2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19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202124"/>
              </a:solidFill>
              <a:latin typeface="Roboto" panose="020B06040202020202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7CF0-3F9D-40B6-BF3C-3F293A2DB2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15"/>
              </a:spcAft>
            </a:pPr>
            <a:endParaRPr lang="en-US" sz="18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B5F169FE-5FC0-4EE7-9B8E-6B6066FB7BAE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028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7CF0-3F9D-40B6-BF3C-3F293A2DB2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5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29083-7024-4843-B61C-61E91DBEFE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92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4113" y="536575"/>
            <a:ext cx="4856162" cy="2732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29083-7024-4843-B61C-61E91DBEFE8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97CF0-3F9D-40B6-BF3C-3F293A2DB2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0205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03BEA0-6413-48C8-A5DD-2607063BA7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258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86501-B796-4439-9E5E-F13BF8C61A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9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92375" y="546100"/>
            <a:ext cx="4935538" cy="27765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29083-7024-4843-B61C-61E91DBEFE8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113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86501-B796-4439-9E5E-F13BF8C61A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79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like an Adversary but act like an Engineer</a:t>
            </a:r>
          </a:p>
          <a:p>
            <a:r>
              <a:rPr lang="en-US" dirty="0"/>
              <a:t>Cyber Defenses can be best enacted if you take an engineering mindset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86501-B796-4439-9E5E-F13BF8C61AC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57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86501-B796-4439-9E5E-F13BF8C61AC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23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424113" y="536575"/>
            <a:ext cx="4856162" cy="2732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901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629083-7024-4843-B61C-61E91DBEFE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18" charset="0"/>
                <a:ea typeface="+mn-ea"/>
                <a:cs typeface="+mn-cs"/>
              </a:rPr>
              <a:pPr marL="0" marR="0" lvl="0" indent="0" algn="r" defTabSz="94901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1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baseline="0" dirty="0">
              <a:latin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7CF0-3F9D-40B6-BF3C-3F293A2DB2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8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E97CF0-3F9D-40B6-BF3C-3F293A2DB2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0384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7CF0-3F9D-40B6-BF3C-3F293A2DB2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76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471488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B7230B-0A50-4587-B9D2-570A84B9F2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1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629083-7024-4843-B61C-61E91DBEFE8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35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86501-B796-4439-9E5E-F13BF8C61A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86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E97CF0-3F9D-40B6-BF3C-3F293A2DB2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01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5524B1B-B61B-4F52-B791-291045A74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0621"/>
            <a:ext cx="5423338" cy="5580993"/>
          </a:xfrm>
        </p:spPr>
        <p:txBody>
          <a:bodyPr anchor="b"/>
          <a:lstStyle>
            <a:lvl1pPr algn="ctr">
              <a:defRPr sz="6000" b="1">
                <a:solidFill>
                  <a:srgbClr val="97CA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6D23167-841B-40C7-9997-C881C3F4D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8765" y="3612739"/>
            <a:ext cx="343688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846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42D81A-8077-4F12-8F59-AFD741B5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78E5934-D087-4B95-A4FD-50E7B1D92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35D1E0-443C-44A9-9E43-7DE1292B5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1D5AC1-7722-4B94-B56E-25F53AA55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0187CE-33DC-4D9D-B78F-40C6DE72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51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8C90394-783F-4A4D-96A5-676F3D7C20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A7E86DA-CD46-4EAB-94F0-09C9C4C06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26FBE7-0DEA-43AA-B45A-DC7FD2A45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2EDA6D-13E8-43D9-95CE-AE4D0FD0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582C25-9FCF-4C6B-835F-4E8C6633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7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015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217" y="105323"/>
            <a:ext cx="10515600" cy="3877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351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21814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06347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58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063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7620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chemeClr val="accent3"/>
          </a:solidFill>
          <a:ln>
            <a:solidFill>
              <a:srgbClr val="05355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742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98562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194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09675"/>
            <a:ext cx="5156200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9675"/>
            <a:ext cx="5156200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8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9B5A00-A0FF-46CC-82A9-11DDAE2EF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65B82-EA83-4BB2-BEDB-74281440A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8CBFF5-3E05-4EBF-9BE4-093D57DC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6F100C-0784-42B1-944A-BB8AA2DA6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0AB6E1-0444-4D75-8949-67AC0F446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487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7772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180465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042477"/>
            <a:ext cx="5158316" cy="41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80465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42477"/>
            <a:ext cx="5183717" cy="41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0685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335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972900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2360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0514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423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8372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4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5807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112837"/>
            <a:ext cx="9144000" cy="288084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6A3017-2A0E-4B8A-BCD0-BAA959DD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8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50280B-95E5-43E2-A80E-B393C94AA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0387F03-4645-4074-812C-829174372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2450A3-4628-4D74-A07B-F9DB2E74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5AFF9D-AB8F-4E61-B25E-AC3D2E0C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91D7B5A-1F5B-4A70-8BF7-4FAC4C4A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761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765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217" y="105323"/>
            <a:ext cx="10515600" cy="3877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91227-F9EB-4B2B-9432-842143BA16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351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21814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06347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0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0239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503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931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53298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9364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203029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1753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217" y="105323"/>
            <a:ext cx="10515600" cy="3877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CA334D-47BF-4C51-9467-739C33E87C70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91227-F9EB-4B2B-9432-842143BA16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351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21814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06347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69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21EDB7-1BEA-48F6-AD83-D63E5229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0101BF8-761A-492C-B8CF-A2482DF8D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9D8D8B-86D1-4ED8-8BA4-E90B44CF7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F6DF473-5976-4B01-B783-49882BAB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793B703-F1A7-413C-B40B-90E7F29AA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75584DC-053B-4044-9E7B-7C13264B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53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rgbClr val="006699"/>
          </a:solidFill>
          <a:ln>
            <a:solidFill>
              <a:srgbClr val="0066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02639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1026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584200" y="3152775"/>
            <a:ext cx="12141200" cy="2686050"/>
          </a:xfrm>
          <a:prstGeom prst="rect">
            <a:avLst/>
          </a:prstGeom>
          <a:solidFill>
            <a:schemeClr val="accent3"/>
          </a:solidFill>
          <a:ln>
            <a:solidFill>
              <a:srgbClr val="05355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3084" y="3303586"/>
            <a:ext cx="9144000" cy="1706564"/>
          </a:xfrm>
        </p:spPr>
        <p:txBody>
          <a:bodyPr anchor="ctr">
            <a:normAutofit/>
          </a:bodyPr>
          <a:lstStyle>
            <a:lvl1pPr algn="l">
              <a:defRPr sz="33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0384" y="4095749"/>
            <a:ext cx="9144000" cy="1655762"/>
          </a:xfrm>
        </p:spPr>
        <p:txBody>
          <a:bodyPr anchor="ctr"/>
          <a:lstStyle>
            <a:lvl1pPr marL="0" indent="0" algn="l">
              <a:buNone/>
              <a:defRPr sz="18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470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74437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8290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09675"/>
            <a:ext cx="5156200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9675"/>
            <a:ext cx="5156200" cy="496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893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7772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9" y="1180465"/>
            <a:ext cx="5158316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9" y="2042477"/>
            <a:ext cx="5158316" cy="41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80465"/>
            <a:ext cx="518371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042477"/>
            <a:ext cx="5183717" cy="4147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96816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6039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711735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457201"/>
            <a:ext cx="6172200" cy="54038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760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3463DD-5A48-4985-A365-D81A1719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1FBB3B-7F80-48FB-ACC4-0756D1DE2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38B0D40-262A-4322-941E-00038B58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3F8FD6D-EFE8-4088-8C92-798A8CDC9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2C7F8C0-0661-4701-A160-73DFE436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918069-C834-415B-A582-1CF67F03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4B06C74-25A9-4AAF-A8BF-B6C3C43D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0592949-CDB8-40C3-AD1A-A9F0E689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812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9" y="457200"/>
            <a:ext cx="393276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9" y="2057400"/>
            <a:ext cx="393276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0639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15306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30877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829303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2982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893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112837"/>
            <a:ext cx="9144000" cy="288084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6A3017-2A0E-4B8A-BCD0-BAA959DD9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868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073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217" y="105323"/>
            <a:ext cx="10515600" cy="38779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591227-F9EB-4B2B-9432-842143BA167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81351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21814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06347" y="1263270"/>
            <a:ext cx="3099412" cy="3657599"/>
          </a:xfrm>
          <a:prstGeom prst="roundRect">
            <a:avLst>
              <a:gd name="adj" fmla="val 8896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26116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634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31DB4-3C25-4874-872F-5B18DC2D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7DAE95B-4902-4EC4-8745-701209756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4B3A210-3FC0-445A-BC99-90508EC2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DFA6B8-CC1E-485A-931D-030C054B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9199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5932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7619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72127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78722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EBC30-7403-4DA8-9F79-8F399EE83E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352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CC4BB07-ECD2-4904-A21F-9A764C7D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78F46A0-4320-4075-ACFA-AB2206C5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F834FDC-F8A2-44C5-BB73-677940D2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7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84D5BC-30C4-476C-A08B-B67634D0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446A1F-C078-4DCB-A921-D43C8BE03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1E8DAB1-E199-4D1E-92B1-BF7458BB1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2D8474A-F5DD-4615-8254-80CC6717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F6E379B-2665-4709-89BF-146FEEBC0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8F34307-D67C-4624-B758-3AE55D25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7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BE8EEB-920F-4EFA-B277-B0821B6A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4A1804D-B444-4945-80D6-3736494E7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99FC55F-5AF2-4B52-9B4F-0D7A625A2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4296E9F-7A1F-4E14-B688-E9B3A335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903AAB-2D00-4465-A502-182D6605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45E6FDD-419F-43F1-A18E-43CE8877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82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tags" Target="../tags/tag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tags" Target="../tags/tag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91EFA61-0451-4C15-8DF2-CEB30B8D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E087D6-D9DC-4875-8801-56FE1F693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0EE1A0-80F5-4FFD-8027-486F90740C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F6999-5DDF-4287-9EA5-CAFE25F05366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EB7B5A1-495D-453B-B518-2A2735A2A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FB5EEA-9DAB-4664-B35D-B3289937E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13AFE-0386-4E06-AA9B-EE91C72109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96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28725"/>
            <a:ext cx="10515600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28"/>
    </p:custDataLst>
    <p:extLst>
      <p:ext uri="{BB962C8B-B14F-4D97-AF65-F5344CB8AC3E}">
        <p14:creationId xmlns:p14="http://schemas.microsoft.com/office/powerpoint/2010/main" val="279158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rgbClr val="00669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28725"/>
            <a:ext cx="10515600" cy="49482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27"/>
    </p:custDataLst>
    <p:extLst>
      <p:ext uri="{BB962C8B-B14F-4D97-AF65-F5344CB8AC3E}">
        <p14:creationId xmlns:p14="http://schemas.microsoft.com/office/powerpoint/2010/main" val="324840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rgbClr val="00669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8.xml"/><Relationship Id="rId6" Type="http://schemas.openxmlformats.org/officeDocument/2006/relationships/image" Target="../media/image2.jpeg"/><Relationship Id="rId5" Type="http://schemas.openxmlformats.org/officeDocument/2006/relationships/hyperlink" Target="https://www.linkedin.com/in/prashantprofile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5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notesSlide" Target="../notesSlides/notesSlide12.xml"/><Relationship Id="rId7" Type="http://schemas.openxmlformats.org/officeDocument/2006/relationships/diagramData" Target="../diagrams/data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7.xml"/><Relationship Id="rId6" Type="http://schemas.openxmlformats.org/officeDocument/2006/relationships/image" Target="../media/image30.png"/><Relationship Id="rId11" Type="http://schemas.microsoft.com/office/2007/relationships/diagramDrawing" Target="../diagrams/drawing2.xml"/><Relationship Id="rId5" Type="http://schemas.openxmlformats.org/officeDocument/2006/relationships/image" Target="../media/image29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28.png"/><Relationship Id="rId9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8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4.svg"/><Relationship Id="rId18" Type="http://schemas.openxmlformats.org/officeDocument/2006/relationships/image" Target="../media/image41.png"/><Relationship Id="rId26" Type="http://schemas.openxmlformats.org/officeDocument/2006/relationships/image" Target="../media/image45.png"/><Relationship Id="rId3" Type="http://schemas.openxmlformats.org/officeDocument/2006/relationships/notesSlide" Target="../notesSlides/notesSlide14.xml"/><Relationship Id="rId21" Type="http://schemas.openxmlformats.org/officeDocument/2006/relationships/image" Target="../media/image62.svg"/><Relationship Id="rId7" Type="http://schemas.openxmlformats.org/officeDocument/2006/relationships/image" Target="../media/image48.svg"/><Relationship Id="rId12" Type="http://schemas.openxmlformats.org/officeDocument/2006/relationships/image" Target="../media/image38.png"/><Relationship Id="rId17" Type="http://schemas.openxmlformats.org/officeDocument/2006/relationships/image" Target="../media/image58.svg"/><Relationship Id="rId25" Type="http://schemas.openxmlformats.org/officeDocument/2006/relationships/image" Target="../media/image66.sv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29" Type="http://schemas.openxmlformats.org/officeDocument/2006/relationships/image" Target="../media/image70.svg"/><Relationship Id="rId1" Type="http://schemas.openxmlformats.org/officeDocument/2006/relationships/tags" Target="../tags/tag39.xml"/><Relationship Id="rId6" Type="http://schemas.openxmlformats.org/officeDocument/2006/relationships/image" Target="../media/image35.png"/><Relationship Id="rId11" Type="http://schemas.openxmlformats.org/officeDocument/2006/relationships/image" Target="../media/image52.svg"/><Relationship Id="rId24" Type="http://schemas.openxmlformats.org/officeDocument/2006/relationships/image" Target="../media/image44.png"/><Relationship Id="rId5" Type="http://schemas.openxmlformats.org/officeDocument/2006/relationships/image" Target="../media/image46.svg"/><Relationship Id="rId15" Type="http://schemas.openxmlformats.org/officeDocument/2006/relationships/image" Target="../media/image56.svg"/><Relationship Id="rId23" Type="http://schemas.openxmlformats.org/officeDocument/2006/relationships/image" Target="../media/image64.svg"/><Relationship Id="rId28" Type="http://schemas.openxmlformats.org/officeDocument/2006/relationships/image" Target="../media/image46.png"/><Relationship Id="rId10" Type="http://schemas.openxmlformats.org/officeDocument/2006/relationships/image" Target="../media/image37.png"/><Relationship Id="rId19" Type="http://schemas.openxmlformats.org/officeDocument/2006/relationships/image" Target="../media/image60.svg"/><Relationship Id="rId31" Type="http://schemas.openxmlformats.org/officeDocument/2006/relationships/image" Target="../media/image72.svg"/><Relationship Id="rId4" Type="http://schemas.openxmlformats.org/officeDocument/2006/relationships/image" Target="../media/image34.png"/><Relationship Id="rId9" Type="http://schemas.openxmlformats.org/officeDocument/2006/relationships/image" Target="../media/image50.svg"/><Relationship Id="rId14" Type="http://schemas.openxmlformats.org/officeDocument/2006/relationships/image" Target="../media/image39.png"/><Relationship Id="rId22" Type="http://schemas.openxmlformats.org/officeDocument/2006/relationships/image" Target="../media/image43.png"/><Relationship Id="rId27" Type="http://schemas.openxmlformats.org/officeDocument/2006/relationships/image" Target="../media/image68.svg"/><Relationship Id="rId30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40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41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9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fo_6t043aw" TargetMode="External"/><Relationship Id="rId2" Type="http://schemas.openxmlformats.org/officeDocument/2006/relationships/hyperlink" Target="https://inl.gov/cce/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vimeopro.com/midwestreliability/videos/video/474780901" TargetMode="External"/><Relationship Id="rId5" Type="http://schemas.openxmlformats.org/officeDocument/2006/relationships/hyperlink" Target="https://www.youtube.com/watch?v=V1qhFz8rAuo" TargetMode="External"/><Relationship Id="rId4" Type="http://schemas.openxmlformats.org/officeDocument/2006/relationships/hyperlink" Target="https://www.youtube.com/watch?v=R5o-t33nWo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5.xml"/><Relationship Id="rId5" Type="http://schemas.microsoft.com/office/2007/relationships/hdphoto" Target="../media/hdphoto1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0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5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2" Type="http://schemas.openxmlformats.org/officeDocument/2006/relationships/slideLayout" Target="../slideLayouts/slideLayout43.xml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tags" Target="../tags/tag32.xml"/><Relationship Id="rId6" Type="http://schemas.openxmlformats.org/officeDocument/2006/relationships/image" Target="../media/image12.png"/><Relationship Id="rId11" Type="http://schemas.openxmlformats.org/officeDocument/2006/relationships/image" Target="../media/image18.svg"/><Relationship Id="rId24" Type="http://schemas.openxmlformats.org/officeDocument/2006/relationships/image" Target="../media/image2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10" Type="http://schemas.openxmlformats.org/officeDocument/2006/relationships/image" Target="../media/image14.png"/><Relationship Id="rId19" Type="http://schemas.openxmlformats.org/officeDocument/2006/relationships/image" Target="../media/image26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3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DBD9294B-6941-42E9-A2C1-036F9656067C}"/>
              </a:ext>
            </a:extLst>
          </p:cNvPr>
          <p:cNvSpPr/>
          <p:nvPr/>
        </p:nvSpPr>
        <p:spPr>
          <a:xfrm>
            <a:off x="0" y="-19665"/>
            <a:ext cx="8358809" cy="3080917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Countering Cyber Sabotage: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Consequence-driven Cyber-informed Engineering (CCE) Methodology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="" xmlns:a16="http://schemas.microsoft.com/office/drawing/2014/main" id="{6DD738F5-00BA-4592-A333-5254AE4C7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412" y="2494999"/>
            <a:ext cx="3981822" cy="3905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DBC9A34-1DC6-4645-B8C9-62A7DDA3B0F8}"/>
              </a:ext>
            </a:extLst>
          </p:cNvPr>
          <p:cNvSpPr txBox="1"/>
          <p:nvPr/>
        </p:nvSpPr>
        <p:spPr>
          <a:xfrm>
            <a:off x="79899" y="4856085"/>
            <a:ext cx="1185245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rial" panose="020B0604020202020204"/>
              </a:rPr>
              <a:t>Prashant   Andrew </a:t>
            </a:r>
            <a:r>
              <a:rPr lang="en-US" sz="1800" dirty="0" err="1">
                <a:latin typeface="Arial" panose="020B0604020202020204"/>
              </a:rPr>
              <a:t>Bochman</a:t>
            </a:r>
            <a:endParaRPr lang="en-US" sz="1800" dirty="0"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sng" strike="noStrike" kern="120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Linkedin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: https://www.linkedin.com/in/prashantprofile/</a:t>
            </a:r>
            <a:endParaRPr kumimoji="0" lang="en-US" sz="1400" b="0" i="0" u="sng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B0F0"/>
                </a:solidFill>
                <a:latin typeface="Arial" panose="020B0604020202020204"/>
              </a:rPr>
              <a:t>Twitter: @prashant_geek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>
                <a:solidFill>
                  <a:srgbClr val="00B0F0"/>
                </a:solidFill>
                <a:latin typeface="Arial" panose="020B0604020202020204"/>
              </a:rPr>
              <a:t>YegSec</a:t>
            </a:r>
            <a:r>
              <a:rPr lang="en-US" sz="1400" dirty="0">
                <a:solidFill>
                  <a:srgbClr val="00B0F0"/>
                </a:solidFill>
                <a:latin typeface="Arial" panose="020B0604020202020204"/>
              </a:rPr>
              <a:t> Slack: @</a:t>
            </a:r>
            <a:r>
              <a:rPr lang="en-US" sz="1400" dirty="0" err="1" smtClean="0">
                <a:solidFill>
                  <a:srgbClr val="00B0F0"/>
                </a:solidFill>
                <a:latin typeface="Arial" panose="020B0604020202020204"/>
              </a:rPr>
              <a:t>guy_fawkes</a:t>
            </a:r>
            <a:endParaRPr lang="en-US" sz="1400" dirty="0" smtClean="0">
              <a:solidFill>
                <a:srgbClr val="00B0F0"/>
              </a:solidFill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00B0F0"/>
              </a:solidFill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 smtClean="0">
              <a:solidFill>
                <a:srgbClr val="00B0F0"/>
              </a:solidFill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00B0F0"/>
              </a:solidFill>
              <a:latin typeface="Arial" panose="020B060402020202020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Disclaimer: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</a:rPr>
              <a:t>T</a:t>
            </a:r>
            <a:r>
              <a:rPr lang="en-US" sz="1100" b="1" i="0" dirty="0">
                <a:solidFill>
                  <a:srgbClr val="212529"/>
                </a:solidFill>
                <a:effectLst/>
                <a:latin typeface="Helvetica Neue"/>
              </a:rPr>
              <a:t>he views, thoughts, and opinions expressed in the talk belong solely to the author, and not necessarily to the author's employer, organization</a:t>
            </a:r>
            <a:r>
              <a:rPr lang="en-US" sz="1100" b="1" dirty="0">
                <a:solidFill>
                  <a:srgbClr val="212529"/>
                </a:solidFill>
                <a:latin typeface="Helvetica Neue"/>
              </a:rPr>
              <a:t> or any </a:t>
            </a:r>
            <a:r>
              <a:rPr lang="en-US" sz="1100" b="1" i="0" dirty="0">
                <a:solidFill>
                  <a:srgbClr val="212529"/>
                </a:solidFill>
                <a:effectLst/>
                <a:latin typeface="Helvetica Neue"/>
              </a:rPr>
              <a:t>committee.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="" xmlns:a16="http://schemas.microsoft.com/office/drawing/2014/main" id="{A0111D7D-FB64-4C98-B140-E68C7F95E6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0" y="3660803"/>
            <a:ext cx="1156969" cy="11569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70D4A81-61C0-40AE-AE0D-E4CB2C54D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162" y="3660803"/>
            <a:ext cx="1264882" cy="12401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5104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CF190D-C46B-416E-A14B-48880FBD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210" y="1070084"/>
            <a:ext cx="6772275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0">
                <a:solidFill>
                  <a:schemeClr val="tx2"/>
                </a:solidFill>
              </a:rPr>
              <a:t>Vehicles for Cyber-enabled Sabotage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0B1EA9-F49B-4A5F-A905-642CA46D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210" y="2892968"/>
            <a:ext cx="6772276" cy="1926682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>
                <a:solidFill>
                  <a:schemeClr val="tx1">
                    <a:lumMod val="10000"/>
                    <a:lumOff val="90000"/>
                  </a:schemeClr>
                </a:solidFill>
              </a:rPr>
              <a:t>Cyber threat actors have an extensive collection of tools, methods, and resources to launch cyber attacks against enterprises.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19BA0E-F3BB-424E-A1AD-600AE696374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1" y="492717"/>
            <a:ext cx="2682766" cy="25308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22DFA131-5870-45F1-AAB4-A0F00B196DD3}"/>
              </a:ext>
            </a:extLst>
          </p:cNvPr>
          <p:cNvSpPr/>
          <p:nvPr/>
        </p:nvSpPr>
        <p:spPr>
          <a:xfrm>
            <a:off x="-559837" y="-643812"/>
            <a:ext cx="4658872" cy="475335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62D3704-DD62-4D5C-9665-7A68F79931E6}"/>
              </a:ext>
            </a:extLst>
          </p:cNvPr>
          <p:cNvSpPr/>
          <p:nvPr/>
        </p:nvSpPr>
        <p:spPr>
          <a:xfrm>
            <a:off x="-2002865" y="2716417"/>
            <a:ext cx="4005729" cy="387220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6918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B9E4E0A-24B5-4AC3-BBC4-052F4BD6E441}"/>
              </a:ext>
            </a:extLst>
          </p:cNvPr>
          <p:cNvSpPr txBox="1"/>
          <p:nvPr/>
        </p:nvSpPr>
        <p:spPr>
          <a:xfrm>
            <a:off x="474133" y="3045326"/>
            <a:ext cx="1125502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adversary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… (example of LIKEHOOD of breach=1)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has logical and physical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access to</a:t>
            </a:r>
            <a:r>
              <a:rPr kumimoji="0" lang="en-US" sz="2800" b="0" i="1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victim’s environment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 knowledgeable</a:t>
            </a:r>
          </a:p>
          <a:p>
            <a:pPr marL="2628900" marR="0" lvl="5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 well resourced and capable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FB415F3-C19E-45D3-B1FD-4E6ED52F5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55" y="538779"/>
            <a:ext cx="3718769" cy="2475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Flowchart: Document 23">
            <a:extLst>
              <a:ext uri="{FF2B5EF4-FFF2-40B4-BE49-F238E27FC236}">
                <a16:creationId xmlns="" xmlns:a16="http://schemas.microsoft.com/office/drawing/2014/main" id="{250F0772-4623-4AE6-8112-049A8900BA90}"/>
              </a:ext>
            </a:extLst>
          </p:cNvPr>
          <p:cNvSpPr/>
          <p:nvPr/>
        </p:nvSpPr>
        <p:spPr>
          <a:xfrm>
            <a:off x="0" y="-1"/>
            <a:ext cx="3333750" cy="2238674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CCE Baseline Assumptions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09169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27F1B537-F83A-4A6F-9469-01E27680B456}"/>
              </a:ext>
            </a:extLst>
          </p:cNvPr>
          <p:cNvSpPr/>
          <p:nvPr/>
        </p:nvSpPr>
        <p:spPr>
          <a:xfrm>
            <a:off x="0" y="0"/>
            <a:ext cx="3373821" cy="2427890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Adversarial </a:t>
            </a:r>
            <a:r>
              <a:rPr lang="en-US" sz="3600" dirty="0" smtClean="0">
                <a:solidFill>
                  <a:srgbClr val="FFFFFF"/>
                </a:solidFill>
                <a:latin typeface="Arial" panose="020B0604020202020204"/>
              </a:rPr>
              <a:t>Methods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57E6604-EA55-433F-9BAB-E928EC26C6A0}"/>
              </a:ext>
            </a:extLst>
          </p:cNvPr>
          <p:cNvGrpSpPr/>
          <p:nvPr/>
        </p:nvGrpSpPr>
        <p:grpSpPr>
          <a:xfrm>
            <a:off x="5760680" y="638017"/>
            <a:ext cx="5618696" cy="5057653"/>
            <a:chOff x="4678115" y="385769"/>
            <a:chExt cx="5618696" cy="5057653"/>
          </a:xfrm>
        </p:grpSpPr>
        <p:sp>
          <p:nvSpPr>
            <p:cNvPr id="7" name="Arrow: Right 6">
              <a:extLst>
                <a:ext uri="{FF2B5EF4-FFF2-40B4-BE49-F238E27FC236}">
                  <a16:creationId xmlns="" xmlns:a16="http://schemas.microsoft.com/office/drawing/2014/main" id="{6EA7DA82-75AB-4A1C-B9D9-1670D69C601D}"/>
                </a:ext>
              </a:extLst>
            </p:cNvPr>
            <p:cNvSpPr/>
            <p:nvPr/>
          </p:nvSpPr>
          <p:spPr>
            <a:xfrm rot="2757219">
              <a:off x="4678115" y="935381"/>
              <a:ext cx="2509736" cy="141051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Service Providers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="" xmlns:a16="http://schemas.microsoft.com/office/drawing/2014/main" id="{771EBB97-BB11-4A12-A998-94C84A4AA6DE}"/>
                </a:ext>
              </a:extLst>
            </p:cNvPr>
            <p:cNvSpPr/>
            <p:nvPr/>
          </p:nvSpPr>
          <p:spPr>
            <a:xfrm rot="18989924">
              <a:off x="4678115" y="4032911"/>
              <a:ext cx="2509736" cy="141051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People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="" xmlns:a16="http://schemas.microsoft.com/office/drawing/2014/main" id="{762C13FB-03E7-4B02-BCB7-CECF036D91BE}"/>
                </a:ext>
              </a:extLst>
            </p:cNvPr>
            <p:cNvSpPr/>
            <p:nvPr/>
          </p:nvSpPr>
          <p:spPr>
            <a:xfrm rot="8138893">
              <a:off x="7764215" y="933095"/>
              <a:ext cx="2509736" cy="141051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F182166D-322B-4445-BE52-2866021781DF}"/>
                </a:ext>
              </a:extLst>
            </p:cNvPr>
            <p:cNvSpPr/>
            <p:nvPr/>
          </p:nvSpPr>
          <p:spPr>
            <a:xfrm rot="13406934">
              <a:off x="7787075" y="4032911"/>
              <a:ext cx="2509736" cy="1410511"/>
            </a:xfrm>
            <a:prstGeom prst="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="" xmlns:a16="http://schemas.microsoft.com/office/drawing/2014/main" id="{32EFC6A8-BFDB-49BC-BE1F-294A5EA88D97}"/>
                </a:ext>
              </a:extLst>
            </p:cNvPr>
            <p:cNvSpPr/>
            <p:nvPr/>
          </p:nvSpPr>
          <p:spPr>
            <a:xfrm>
              <a:off x="6552635" y="2272691"/>
              <a:ext cx="1828800" cy="1828800"/>
            </a:xfrm>
            <a:prstGeom prst="flowChartConnector">
              <a:avLst/>
            </a:prstGeom>
            <a:solidFill>
              <a:schemeClr val="tx2">
                <a:lumMod val="75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System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AE8664BE-76C4-4BBB-B179-073CDDC0AA17}"/>
                </a:ext>
              </a:extLst>
            </p:cNvPr>
            <p:cNvSpPr txBox="1"/>
            <p:nvPr/>
          </p:nvSpPr>
          <p:spPr>
            <a:xfrm rot="19039880">
              <a:off x="8294822" y="1285001"/>
              <a:ext cx="1779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 Vendors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CE7B8F1-44FA-40D5-9494-4BF9D2AD048F}"/>
                </a:ext>
              </a:extLst>
            </p:cNvPr>
            <p:cNvSpPr txBox="1"/>
            <p:nvPr/>
          </p:nvSpPr>
          <p:spPr>
            <a:xfrm rot="2554361">
              <a:off x="8461799" y="4607757"/>
              <a:ext cx="15865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Network- Based Attacks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C594888-3E9F-405B-B90C-157A22EE582B}"/>
              </a:ext>
            </a:extLst>
          </p:cNvPr>
          <p:cNvSpPr txBox="1"/>
          <p:nvPr/>
        </p:nvSpPr>
        <p:spPr>
          <a:xfrm>
            <a:off x="1360861" y="2665277"/>
            <a:ext cx="53610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The adversary is NOT limited to network-based cyber-attacks!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5643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27F1B537-F83A-4A6F-9469-01E27680B456}"/>
              </a:ext>
            </a:extLst>
          </p:cNvPr>
          <p:cNvSpPr/>
          <p:nvPr/>
        </p:nvSpPr>
        <p:spPr>
          <a:xfrm>
            <a:off x="0" y="0"/>
            <a:ext cx="3373821" cy="2427890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Misuse of Technology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FB237366-EB6B-46FC-99C0-7F66B3EBBA19}"/>
              </a:ext>
            </a:extLst>
          </p:cNvPr>
          <p:cNvGrpSpPr/>
          <p:nvPr/>
        </p:nvGrpSpPr>
        <p:grpSpPr>
          <a:xfrm>
            <a:off x="3247911" y="3352007"/>
            <a:ext cx="8572438" cy="3163759"/>
            <a:chOff x="3542668" y="1908314"/>
            <a:chExt cx="8229447" cy="3163759"/>
          </a:xfrm>
        </p:grpSpPr>
        <p:sp>
          <p:nvSpPr>
            <p:cNvPr id="2" name="Rectangle 1">
              <a:extLst>
                <a:ext uri="{FF2B5EF4-FFF2-40B4-BE49-F238E27FC236}">
                  <a16:creationId xmlns="" xmlns:a16="http://schemas.microsoft.com/office/drawing/2014/main" id="{D6B8B726-5954-48B6-A458-2CAEA51A008B}"/>
                </a:ext>
              </a:extLst>
            </p:cNvPr>
            <p:cNvSpPr/>
            <p:nvPr/>
          </p:nvSpPr>
          <p:spPr>
            <a:xfrm>
              <a:off x="3542668" y="1908315"/>
              <a:ext cx="3802756" cy="31637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 dirty="0"/>
                <a:t>Attack Requirements</a:t>
              </a:r>
            </a:p>
            <a:p>
              <a:endParaRPr lang="en-US" sz="2400" dirty="0"/>
            </a:p>
            <a:p>
              <a:pPr>
                <a:spcBef>
                  <a:spcPts val="600"/>
                </a:spcBef>
              </a:pPr>
              <a:r>
                <a:rPr lang="en-US" sz="2400" dirty="0"/>
                <a:t>     Force a firmware update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     Stop charging batteries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     Open Breakers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     Delete Backups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9C60942B-E51A-4E66-9BC6-1C485C561F21}"/>
                </a:ext>
              </a:extLst>
            </p:cNvPr>
            <p:cNvSpPr/>
            <p:nvPr/>
          </p:nvSpPr>
          <p:spPr>
            <a:xfrm>
              <a:off x="7468826" y="1908314"/>
              <a:ext cx="4303289" cy="31637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2400" b="1"/>
                <a:t>Existing Capabilities</a:t>
              </a:r>
            </a:p>
            <a:p>
              <a:endParaRPr lang="en-US" sz="2400"/>
            </a:p>
            <a:p>
              <a:pPr>
                <a:spcBef>
                  <a:spcPts val="600"/>
                </a:spcBef>
              </a:pPr>
              <a:r>
                <a:rPr lang="en-US" sz="2400"/>
                <a:t>      Maintenance Mode</a:t>
              </a:r>
            </a:p>
            <a:p>
              <a:pPr>
                <a:spcBef>
                  <a:spcPts val="600"/>
                </a:spcBef>
              </a:pPr>
              <a:r>
                <a:rPr lang="en-US" sz="2400"/>
                <a:t>      Battery charge scheduler</a:t>
              </a:r>
            </a:p>
            <a:p>
              <a:pPr>
                <a:spcBef>
                  <a:spcPts val="600"/>
                </a:spcBef>
              </a:pPr>
              <a:r>
                <a:rPr lang="en-US" sz="2400"/>
                <a:t>      Substation remote HMI</a:t>
              </a:r>
            </a:p>
            <a:p>
              <a:pPr>
                <a:spcBef>
                  <a:spcPts val="600"/>
                </a:spcBef>
              </a:pPr>
              <a:r>
                <a:rPr lang="en-US" sz="2400"/>
                <a:t>      Backup files stored on</a:t>
              </a:r>
            </a:p>
            <a:p>
              <a:pPr>
                <a:spcBef>
                  <a:spcPts val="600"/>
                </a:spcBef>
              </a:pPr>
              <a:r>
                <a:rPr lang="en-US" sz="2400"/>
                <a:t>      network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7AB3729B-CD9C-4B4A-8617-E2D645A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350" y="2821889"/>
              <a:ext cx="314325" cy="3143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9E57D316-A7AA-408D-85D0-5A6F42B3D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350" y="3226308"/>
              <a:ext cx="314325" cy="3143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48939E6B-90F3-49C1-8C3F-E59ADA77E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350" y="3687507"/>
              <a:ext cx="314325" cy="3143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4DF147A8-B55A-4A67-A4AF-DBD7972F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2350" y="4148706"/>
              <a:ext cx="314325" cy="31432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a16="http://schemas.microsoft.com/office/drawing/2014/main" id="{FA07E505-6B13-4709-9B9F-526A21957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070" y="4177968"/>
              <a:ext cx="314325" cy="3143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FFD64057-83D8-419D-B5DF-9C4D4A75D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070" y="2777255"/>
              <a:ext cx="314325" cy="31432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E4BA9CCC-1FA3-4CF5-8F6C-F260E7B9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070" y="3255967"/>
              <a:ext cx="314325" cy="3143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="" xmlns:a16="http://schemas.microsoft.com/office/drawing/2014/main" id="{036EC092-604A-4E73-88BE-D95F6B91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6070" y="3707394"/>
              <a:ext cx="314325" cy="314325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6C25A6D6-C646-49B4-9F4C-D5A9B5B2E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51" y="3118398"/>
            <a:ext cx="2421509" cy="1895587"/>
          </a:xfrm>
          <a:prstGeom prst="rect">
            <a:avLst/>
          </a:prstGeom>
        </p:spPr>
      </p:pic>
      <p:graphicFrame>
        <p:nvGraphicFramePr>
          <p:cNvPr id="32" name="TextBox 5">
            <a:extLst>
              <a:ext uri="{FF2B5EF4-FFF2-40B4-BE49-F238E27FC236}">
                <a16:creationId xmlns="" xmlns:a16="http://schemas.microsoft.com/office/drawing/2014/main" id="{0DC3F2E8-7F8A-8C0C-74AF-DB8E0A9026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4723"/>
              </p:ext>
            </p:extLst>
          </p:nvPr>
        </p:nvGraphicFramePr>
        <p:xfrm>
          <a:off x="3559602" y="463902"/>
          <a:ext cx="7980219" cy="2654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964067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A6A951E-8C81-BEE6-CF12-508D15EE1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5000"/>
          </a:blip>
          <a:srcRect l="16370" r="29171"/>
          <a:stretch/>
        </p:blipFill>
        <p:spPr>
          <a:xfrm>
            <a:off x="8940924" y="396319"/>
            <a:ext cx="2889832" cy="4882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474A3B9-927C-412D-BF2A-F6FC46CDC6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5000"/>
          </a:blip>
          <a:srcRect l="-80" r="43421"/>
          <a:stretch/>
        </p:blipFill>
        <p:spPr>
          <a:xfrm>
            <a:off x="204185" y="609761"/>
            <a:ext cx="2776205" cy="4690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F2211F86-A3FD-90C5-B27F-2CC1DC9C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52305"/>
            <a:ext cx="12192000" cy="1098078"/>
          </a:xfr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800" i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Examples of Misused Technology</a:t>
            </a:r>
            <a:r>
              <a:rPr lang="en-US" sz="28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:</a:t>
            </a: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4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Ukraine </a:t>
            </a:r>
            <a:r>
              <a:rPr lang="en-US" sz="24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2015/2016 (</a:t>
            </a:r>
            <a:r>
              <a:rPr lang="en-US" sz="2400" b="1" dirty="0" err="1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Ukrenegro</a:t>
            </a:r>
            <a:r>
              <a:rPr lang="en-US" sz="24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, Sandworm)  </a:t>
            </a:r>
            <a:r>
              <a:rPr lang="en-US" sz="24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–  </a:t>
            </a:r>
            <a:r>
              <a:rPr lang="en-US" sz="2400" b="1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Florida Oldsmar Feb-2021 (HMI)</a:t>
            </a:r>
            <a:endParaRPr lang="en-US" sz="2400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026" name="Picture 2" descr="Lessons of History |  &quot;Those who fail to learn from history are condemned to repeat it.&quot; - Winston Churchill; If we allow Ukraine to fall, then we haven't learned. | image tagged in winston churchill,ukraine,memes | made w/ Imgflip meme ma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24" y="138766"/>
            <a:ext cx="3184532" cy="513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116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1315D4C-1913-480E-8329-C929EA95A60D}"/>
              </a:ext>
            </a:extLst>
          </p:cNvPr>
          <p:cNvSpPr txBox="1"/>
          <p:nvPr/>
        </p:nvSpPr>
        <p:spPr>
          <a:xfrm>
            <a:off x="8145811" y="1250931"/>
            <a:ext cx="298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Who can access what?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F70EF01-2B23-40D7-868F-46DB1D13C19D}"/>
              </a:ext>
            </a:extLst>
          </p:cNvPr>
          <p:cNvSpPr txBox="1"/>
          <p:nvPr/>
        </p:nvSpPr>
        <p:spPr>
          <a:xfrm>
            <a:off x="4015316" y="682434"/>
            <a:ext cx="439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Cloud data vendor – how much access?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C8E6099-6B2A-4EFA-B887-812C5181F744}"/>
              </a:ext>
            </a:extLst>
          </p:cNvPr>
          <p:cNvSpPr txBox="1"/>
          <p:nvPr/>
        </p:nvSpPr>
        <p:spPr>
          <a:xfrm>
            <a:off x="9006316" y="3891743"/>
            <a:ext cx="3085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Employee backgrounds?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43655E3-7F33-441A-B6E7-53FBEA8A32CC}"/>
              </a:ext>
            </a:extLst>
          </p:cNvPr>
          <p:cNvSpPr txBox="1"/>
          <p:nvPr/>
        </p:nvSpPr>
        <p:spPr>
          <a:xfrm>
            <a:off x="8732973" y="4703550"/>
            <a:ext cx="3358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Third-party printing services?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32B007F6-8DFE-4060-8B8E-5BC18AD371CE}"/>
              </a:ext>
            </a:extLst>
          </p:cNvPr>
          <p:cNvGrpSpPr/>
          <p:nvPr/>
        </p:nvGrpSpPr>
        <p:grpSpPr>
          <a:xfrm>
            <a:off x="4093576" y="1294186"/>
            <a:ext cx="4737262" cy="4713475"/>
            <a:chOff x="4131572" y="1347176"/>
            <a:chExt cx="4440927" cy="4713475"/>
          </a:xfrm>
        </p:grpSpPr>
        <p:sp>
          <p:nvSpPr>
            <p:cNvPr id="4" name="Oval 3">
              <a:extLst>
                <a:ext uri="{FF2B5EF4-FFF2-40B4-BE49-F238E27FC236}">
                  <a16:creationId xmlns="" xmlns:a16="http://schemas.microsoft.com/office/drawing/2014/main" id="{96BD7E5B-A87B-430A-9F59-793E05373C0E}"/>
                </a:ext>
              </a:extLst>
            </p:cNvPr>
            <p:cNvSpPr/>
            <p:nvPr/>
          </p:nvSpPr>
          <p:spPr>
            <a:xfrm>
              <a:off x="4131572" y="1347176"/>
              <a:ext cx="4440927" cy="4713475"/>
            </a:xfrm>
            <a:prstGeom prst="ellips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Graphic 4" descr="Connected with solid fill">
              <a:extLst>
                <a:ext uri="{FF2B5EF4-FFF2-40B4-BE49-F238E27FC236}">
                  <a16:creationId xmlns="" xmlns:a16="http://schemas.microsoft.com/office/drawing/2014/main" id="{249A9D36-8CA2-49F8-A6BC-94594B4E5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4375" y="2032063"/>
              <a:ext cx="829562" cy="842483"/>
            </a:xfrm>
            <a:prstGeom prst="rect">
              <a:avLst/>
            </a:prstGeom>
          </p:spPr>
        </p:pic>
        <p:pic>
          <p:nvPicPr>
            <p:cNvPr id="6" name="Graphic 5" descr="Workflow with solid fill">
              <a:extLst>
                <a:ext uri="{FF2B5EF4-FFF2-40B4-BE49-F238E27FC236}">
                  <a16:creationId xmlns="" xmlns:a16="http://schemas.microsoft.com/office/drawing/2014/main" id="{7C2382BF-8FF4-418C-8868-310392114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22855" y="3961188"/>
              <a:ext cx="829562" cy="842483"/>
            </a:xfrm>
            <a:prstGeom prst="rect">
              <a:avLst/>
            </a:prstGeom>
          </p:spPr>
        </p:pic>
        <p:pic>
          <p:nvPicPr>
            <p:cNvPr id="7" name="Graphic 6" descr="Cycle with people with solid fill">
              <a:extLst>
                <a:ext uri="{FF2B5EF4-FFF2-40B4-BE49-F238E27FC236}">
                  <a16:creationId xmlns="" xmlns:a16="http://schemas.microsoft.com/office/drawing/2014/main" id="{8FB70679-0918-4CDC-8F8A-F17C47D5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71589" y="2947383"/>
              <a:ext cx="829562" cy="842483"/>
            </a:xfrm>
            <a:prstGeom prst="rect">
              <a:avLst/>
            </a:prstGeom>
          </p:spPr>
        </p:pic>
        <p:pic>
          <p:nvPicPr>
            <p:cNvPr id="8" name="Graphic 7" descr="Customer review with solid fill">
              <a:extLst>
                <a:ext uri="{FF2B5EF4-FFF2-40B4-BE49-F238E27FC236}">
                  <a16:creationId xmlns="" xmlns:a16="http://schemas.microsoft.com/office/drawing/2014/main" id="{8E26D582-8619-4471-8746-849FDB26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51193" y="3662500"/>
              <a:ext cx="829562" cy="842483"/>
            </a:xfrm>
            <a:prstGeom prst="rect">
              <a:avLst/>
            </a:prstGeom>
          </p:spPr>
        </p:pic>
        <p:pic>
          <p:nvPicPr>
            <p:cNvPr id="9" name="Graphic 8" descr="User with solid fill">
              <a:extLst>
                <a:ext uri="{FF2B5EF4-FFF2-40B4-BE49-F238E27FC236}">
                  <a16:creationId xmlns="" xmlns:a16="http://schemas.microsoft.com/office/drawing/2014/main" id="{78951E8D-1640-44E3-B518-06634FAA4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38143" y="1553819"/>
              <a:ext cx="829562" cy="842483"/>
            </a:xfrm>
            <a:prstGeom prst="rect">
              <a:avLst/>
            </a:prstGeom>
          </p:spPr>
        </p:pic>
        <p:pic>
          <p:nvPicPr>
            <p:cNvPr id="10" name="Graphic 9" descr="Robot Hand with solid fill">
              <a:extLst>
                <a:ext uri="{FF2B5EF4-FFF2-40B4-BE49-F238E27FC236}">
                  <a16:creationId xmlns="" xmlns:a16="http://schemas.microsoft.com/office/drawing/2014/main" id="{33C11D39-E2B5-4801-A075-8CAD02940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74362" y="3997360"/>
              <a:ext cx="829562" cy="842483"/>
            </a:xfrm>
            <a:prstGeom prst="rect">
              <a:avLst/>
            </a:prstGeom>
          </p:spPr>
        </p:pic>
        <p:pic>
          <p:nvPicPr>
            <p:cNvPr id="12" name="Graphic 11" descr="Usb Stick with solid fill">
              <a:extLst>
                <a:ext uri="{FF2B5EF4-FFF2-40B4-BE49-F238E27FC236}">
                  <a16:creationId xmlns="" xmlns:a16="http://schemas.microsoft.com/office/drawing/2014/main" id="{627665FF-AF2D-493C-B1DA-0CE66799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917092" y="2664058"/>
              <a:ext cx="829562" cy="829562"/>
            </a:xfrm>
            <a:prstGeom prst="rect">
              <a:avLst/>
            </a:prstGeom>
          </p:spPr>
        </p:pic>
        <p:pic>
          <p:nvPicPr>
            <p:cNvPr id="13" name="Graphic 12" descr="Internet Of Things with solid fill">
              <a:extLst>
                <a:ext uri="{FF2B5EF4-FFF2-40B4-BE49-F238E27FC236}">
                  <a16:creationId xmlns="" xmlns:a16="http://schemas.microsoft.com/office/drawing/2014/main" id="{629E0CEE-E786-4F39-9CD7-FF5ACB82B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301236" y="2520057"/>
              <a:ext cx="829562" cy="842483"/>
            </a:xfrm>
            <a:prstGeom prst="rect">
              <a:avLst/>
            </a:prstGeom>
          </p:spPr>
        </p:pic>
        <p:pic>
          <p:nvPicPr>
            <p:cNvPr id="14" name="Graphic 13" descr="Cloud Computing with solid fill">
              <a:extLst>
                <a:ext uri="{FF2B5EF4-FFF2-40B4-BE49-F238E27FC236}">
                  <a16:creationId xmlns="" xmlns:a16="http://schemas.microsoft.com/office/drawing/2014/main" id="{071A8282-64A6-494D-8B27-1EE4EAEC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516584" y="1613921"/>
              <a:ext cx="829562" cy="842483"/>
            </a:xfrm>
            <a:prstGeom prst="rect">
              <a:avLst/>
            </a:prstGeom>
          </p:spPr>
        </p:pic>
        <p:pic>
          <p:nvPicPr>
            <p:cNvPr id="15" name="Graphic 14" descr="Printer with solid fill">
              <a:extLst>
                <a:ext uri="{FF2B5EF4-FFF2-40B4-BE49-F238E27FC236}">
                  <a16:creationId xmlns="" xmlns:a16="http://schemas.microsoft.com/office/drawing/2014/main" id="{561510FD-27AD-41A8-8C56-8983E09EA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42096" y="4260833"/>
              <a:ext cx="829562" cy="842483"/>
            </a:xfrm>
            <a:prstGeom prst="rect">
              <a:avLst/>
            </a:prstGeom>
          </p:spPr>
        </p:pic>
        <p:pic>
          <p:nvPicPr>
            <p:cNvPr id="16" name="Graphic 15" descr="Robot with solid fill">
              <a:extLst>
                <a:ext uri="{FF2B5EF4-FFF2-40B4-BE49-F238E27FC236}">
                  <a16:creationId xmlns="" xmlns:a16="http://schemas.microsoft.com/office/drawing/2014/main" id="{D32F7B0E-D227-4AA2-A386-7171B14D7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746654" y="3303148"/>
              <a:ext cx="829562" cy="842483"/>
            </a:xfrm>
            <a:prstGeom prst="rect">
              <a:avLst/>
            </a:prstGeom>
          </p:spPr>
        </p:pic>
        <p:pic>
          <p:nvPicPr>
            <p:cNvPr id="17" name="Graphic 16" descr="Programmer female with solid fill">
              <a:extLst>
                <a:ext uri="{FF2B5EF4-FFF2-40B4-BE49-F238E27FC236}">
                  <a16:creationId xmlns="" xmlns:a16="http://schemas.microsoft.com/office/drawing/2014/main" id="{B61F4AC1-90F0-4144-A904-5C71886B0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179907" y="3088270"/>
              <a:ext cx="829562" cy="842483"/>
            </a:xfrm>
            <a:prstGeom prst="rect">
              <a:avLst/>
            </a:prstGeom>
          </p:spPr>
        </p:pic>
        <p:pic>
          <p:nvPicPr>
            <p:cNvPr id="18" name="Graphic 17" descr="Server with solid fill">
              <a:extLst>
                <a:ext uri="{FF2B5EF4-FFF2-40B4-BE49-F238E27FC236}">
                  <a16:creationId xmlns="" xmlns:a16="http://schemas.microsoft.com/office/drawing/2014/main" id="{1FADD76C-9E2F-475E-BEE5-9A6D29FF9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95973" y="4963880"/>
              <a:ext cx="829562" cy="842483"/>
            </a:xfrm>
            <a:prstGeom prst="rect">
              <a:avLst/>
            </a:prstGeom>
          </p:spPr>
        </p:pic>
        <p:pic>
          <p:nvPicPr>
            <p:cNvPr id="19" name="Graphic 18" descr="Computer with solid fill">
              <a:extLst>
                <a:ext uri="{FF2B5EF4-FFF2-40B4-BE49-F238E27FC236}">
                  <a16:creationId xmlns="" xmlns:a16="http://schemas.microsoft.com/office/drawing/2014/main" id="{7E3FBC94-44BD-452A-8A8E-F0BAB321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6331873" y="5158351"/>
              <a:ext cx="829562" cy="842483"/>
            </a:xfrm>
            <a:prstGeom prst="rect">
              <a:avLst/>
            </a:prstGeom>
          </p:spPr>
        </p:pic>
        <p:pic>
          <p:nvPicPr>
            <p:cNvPr id="20" name="Graphic 19" descr="User with solid fill">
              <a:extLst>
                <a:ext uri="{FF2B5EF4-FFF2-40B4-BE49-F238E27FC236}">
                  <a16:creationId xmlns="" xmlns:a16="http://schemas.microsoft.com/office/drawing/2014/main" id="{44413F29-BBF9-42E2-95E0-A66FEDC5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73862" y="1607653"/>
              <a:ext cx="829562" cy="842483"/>
            </a:xfrm>
            <a:prstGeom prst="rect">
              <a:avLst/>
            </a:prstGeom>
          </p:spPr>
        </p:pic>
        <p:pic>
          <p:nvPicPr>
            <p:cNvPr id="21" name="Graphic 20" descr="User with solid fill">
              <a:extLst>
                <a:ext uri="{FF2B5EF4-FFF2-40B4-BE49-F238E27FC236}">
                  <a16:creationId xmlns="" xmlns:a16="http://schemas.microsoft.com/office/drawing/2014/main" id="{DD88ECB0-D0BD-4D18-9FE2-E2EE899A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331873" y="1703358"/>
              <a:ext cx="829562" cy="84248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46B68D8-60CF-48BE-9818-CB5B8FF390A0}"/>
              </a:ext>
            </a:extLst>
          </p:cNvPr>
          <p:cNvSpPr txBox="1"/>
          <p:nvPr/>
        </p:nvSpPr>
        <p:spPr>
          <a:xfrm>
            <a:off x="8145811" y="5780209"/>
            <a:ext cx="1917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Supply chain?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3E12D68-44D4-4BB5-B866-855FEF200769}"/>
              </a:ext>
            </a:extLst>
          </p:cNvPr>
          <p:cNvSpPr txBox="1"/>
          <p:nvPr/>
        </p:nvSpPr>
        <p:spPr>
          <a:xfrm>
            <a:off x="8597881" y="1802863"/>
            <a:ext cx="3562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Who accesses data from where?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8796F4DE-9C45-4D93-ACF8-4F1194CC358D}"/>
              </a:ext>
            </a:extLst>
          </p:cNvPr>
          <p:cNvSpPr txBox="1"/>
          <p:nvPr/>
        </p:nvSpPr>
        <p:spPr>
          <a:xfrm>
            <a:off x="1315192" y="6136788"/>
            <a:ext cx="458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Maintenance and support vendors?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836ACD2-3083-49F5-A8CF-5EE99B0BEEDC}"/>
              </a:ext>
            </a:extLst>
          </p:cNvPr>
          <p:cNvSpPr txBox="1"/>
          <p:nvPr/>
        </p:nvSpPr>
        <p:spPr>
          <a:xfrm>
            <a:off x="521514" y="4470315"/>
            <a:ext cx="3748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Subcontracted technicians?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40A9282-FF9C-4C51-98BB-36320850C962}"/>
              </a:ext>
            </a:extLst>
          </p:cNvPr>
          <p:cNvSpPr txBox="1"/>
          <p:nvPr/>
        </p:nvSpPr>
        <p:spPr>
          <a:xfrm>
            <a:off x="713168" y="3759703"/>
            <a:ext cx="349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Subcontracted operators?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536F05C-C0F4-4CC4-9277-734B5547E4B3}"/>
              </a:ext>
            </a:extLst>
          </p:cNvPr>
          <p:cNvSpPr txBox="1"/>
          <p:nvPr/>
        </p:nvSpPr>
        <p:spPr>
          <a:xfrm>
            <a:off x="2103175" y="2079640"/>
            <a:ext cx="292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Current process audited?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543C692-2319-4FBF-B57A-878B4B4773C8}"/>
              </a:ext>
            </a:extLst>
          </p:cNvPr>
          <p:cNvSpPr txBox="1"/>
          <p:nvPr/>
        </p:nvSpPr>
        <p:spPr>
          <a:xfrm>
            <a:off x="273353" y="5180927"/>
            <a:ext cx="4369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Who has access during compliance checks?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ACA182D-E076-4FA5-A5B9-450123C6FA2D}"/>
              </a:ext>
            </a:extLst>
          </p:cNvPr>
          <p:cNvSpPr txBox="1"/>
          <p:nvPr/>
        </p:nvSpPr>
        <p:spPr>
          <a:xfrm>
            <a:off x="1055591" y="2803842"/>
            <a:ext cx="280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Firmware updates process and schedule?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1B44CA2F-F2B9-41CB-A122-25C08F640A3B}"/>
              </a:ext>
            </a:extLst>
          </p:cNvPr>
          <p:cNvSpPr txBox="1"/>
          <p:nvPr/>
        </p:nvSpPr>
        <p:spPr>
          <a:xfrm>
            <a:off x="8925639" y="2856065"/>
            <a:ext cx="280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Software updates process and schedule?</a:t>
            </a:r>
          </a:p>
        </p:txBody>
      </p:sp>
      <p:sp>
        <p:nvSpPr>
          <p:cNvPr id="38" name="Flowchart: Document 37">
            <a:extLst>
              <a:ext uri="{FF2B5EF4-FFF2-40B4-BE49-F238E27FC236}">
                <a16:creationId xmlns="" xmlns:a16="http://schemas.microsoft.com/office/drawing/2014/main" id="{A632C8C4-19A3-4A68-93C6-01169F36A734}"/>
              </a:ext>
            </a:extLst>
          </p:cNvPr>
          <p:cNvSpPr/>
          <p:nvPr/>
        </p:nvSpPr>
        <p:spPr>
          <a:xfrm>
            <a:off x="0" y="0"/>
            <a:ext cx="3373821" cy="2427890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Unverified Trust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41997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raphical user interface, application, website&#10;&#10;Description automatically generated">
            <a:extLst>
              <a:ext uri="{FF2B5EF4-FFF2-40B4-BE49-F238E27FC236}">
                <a16:creationId xmlns="" xmlns:a16="http://schemas.microsoft.com/office/drawing/2014/main" id="{7CB7F863-48E3-4BB2-8143-E38B4979B0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t="21490" r="2159" b="1156"/>
          <a:stretch/>
        </p:blipFill>
        <p:spPr bwMode="auto">
          <a:xfrm>
            <a:off x="180134" y="1210453"/>
            <a:ext cx="11831732" cy="5328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="" xmlns:a16="http://schemas.microsoft.com/office/drawing/2014/main" id="{8A94143F-68E6-49A0-ACAD-370EAEF6CE00}"/>
              </a:ext>
            </a:extLst>
          </p:cNvPr>
          <p:cNvSpPr txBox="1">
            <a:spLocks/>
          </p:cNvSpPr>
          <p:nvPr/>
        </p:nvSpPr>
        <p:spPr>
          <a:xfrm>
            <a:off x="0" y="149085"/>
            <a:ext cx="12192000" cy="878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DCDDD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SolarWinds Supply Chain Attack (Third Party Risk)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5065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E5D4789-1684-43FB-8AE7-3F27EA6B971D}"/>
              </a:ext>
            </a:extLst>
          </p:cNvPr>
          <p:cNvSpPr/>
          <p:nvPr/>
        </p:nvSpPr>
        <p:spPr>
          <a:xfrm>
            <a:off x="4119239" y="1725567"/>
            <a:ext cx="7288567" cy="1885566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E0EC02BD-5828-44F2-9C61-FC46EA71D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68" y="1795197"/>
            <a:ext cx="7086567" cy="159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i="1" dirty="0">
                <a:solidFill>
                  <a:schemeClr val="bg1"/>
                </a:solidFill>
              </a:rPr>
              <a:t>The adversary will always know at least as much as you do about your technology―maybe even more. </a:t>
            </a:r>
          </a:p>
          <a:p>
            <a:pPr marL="0" indent="0" algn="ctr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2000" b="1" i="1" dirty="0">
                <a:solidFill>
                  <a:schemeClr val="bg1"/>
                </a:solidFill>
              </a:rPr>
              <a:t>But they won’t always know how you use your technology to deliver a critical function.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="" xmlns:a16="http://schemas.microsoft.com/office/drawing/2014/main" id="{F6226AE1-9641-4A6C-87F2-5B17765746A1}"/>
              </a:ext>
            </a:extLst>
          </p:cNvPr>
          <p:cNvSpPr/>
          <p:nvPr/>
        </p:nvSpPr>
        <p:spPr>
          <a:xfrm>
            <a:off x="26633" y="1547647"/>
            <a:ext cx="2441359" cy="1597819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Defender’s Advantage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09DF469-8739-46EE-85CC-CFF8F63C6F6D}"/>
              </a:ext>
            </a:extLst>
          </p:cNvPr>
          <p:cNvSpPr txBox="1">
            <a:spLocks/>
          </p:cNvSpPr>
          <p:nvPr/>
        </p:nvSpPr>
        <p:spPr>
          <a:xfrm>
            <a:off x="4342058" y="5012266"/>
            <a:ext cx="7065747" cy="1230490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i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The understanding of how a critical function is uniquely implemented at an organization. </a:t>
            </a:r>
          </a:p>
        </p:txBody>
      </p:sp>
      <p:pic>
        <p:nvPicPr>
          <p:cNvPr id="8" name="Picture 7" descr="A picture containing toy, LEGO&#10;&#10;Description automatically generated">
            <a:extLst>
              <a:ext uri="{FF2B5EF4-FFF2-40B4-BE49-F238E27FC236}">
                <a16:creationId xmlns="" xmlns:a16="http://schemas.microsoft.com/office/drawing/2014/main" id="{44F0A386-E2EE-4EBE-8DBB-A2B606C91A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81" y="5208949"/>
            <a:ext cx="1577117" cy="1550427"/>
          </a:xfrm>
          <a:prstGeom prst="rect">
            <a:avLst/>
          </a:prstGeom>
        </p:spPr>
      </p:pic>
      <p:sp>
        <p:nvSpPr>
          <p:cNvPr id="9" name="Flowchart: Document 8">
            <a:extLst>
              <a:ext uri="{FF2B5EF4-FFF2-40B4-BE49-F238E27FC236}">
                <a16:creationId xmlns="" xmlns:a16="http://schemas.microsoft.com/office/drawing/2014/main" id="{7B253074-8FF5-4064-B433-8271335F4486}"/>
              </a:ext>
            </a:extLst>
          </p:cNvPr>
          <p:cNvSpPr/>
          <p:nvPr/>
        </p:nvSpPr>
        <p:spPr>
          <a:xfrm>
            <a:off x="26633" y="3611132"/>
            <a:ext cx="2601157" cy="1597818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Perfect Knowledge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F532250-3C7D-4AE7-8C7C-4069F772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is the Solution?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56325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CF190D-C46B-416E-A14B-48880FBD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5" y="1070084"/>
            <a:ext cx="7854243" cy="1325563"/>
          </a:xfrm>
        </p:spPr>
        <p:txBody>
          <a:bodyPr>
            <a:normAutofit/>
          </a:bodyPr>
          <a:lstStyle/>
          <a:p>
            <a:r>
              <a:rPr lang="en-US" sz="3600" b="0" dirty="0">
                <a:solidFill>
                  <a:srgbClr val="07519E"/>
                </a:solidFill>
              </a:rPr>
              <a:t>Consequence-driven Cyber-informed </a:t>
            </a:r>
            <a:r>
              <a:rPr lang="en-US" sz="3600" b="0" dirty="0" smtClean="0">
                <a:solidFill>
                  <a:srgbClr val="07519E"/>
                </a:solidFill>
              </a:rPr>
              <a:t>Engineering (CCE)</a:t>
            </a:r>
            <a:endParaRPr lang="en-US" sz="3600" b="0" dirty="0">
              <a:solidFill>
                <a:srgbClr val="07519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E0B1EA9-F49B-4A5F-A905-642CA46D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523" y="3023597"/>
            <a:ext cx="6772276" cy="2082987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cap="none" spc="0" normalizeH="0" baseline="0" noProof="0">
                <a:ln>
                  <a:noFill/>
                </a:ln>
                <a:solidFill>
                  <a:schemeClr val="tx1">
                    <a:lumMod val="10000"/>
                    <a:lumOff val="90000"/>
                  </a:schemeClr>
                </a:solidFill>
                <a:effectLst/>
                <a:uLnTx/>
                <a:uFillTx/>
              </a:rPr>
              <a:t>Methodology that guides organizations in identifying and mitigating catastrophic effects resulting from cyber-enabled sabotage.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19BA0E-F3BB-424E-A1AD-600AE696374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55" y="1354667"/>
            <a:ext cx="1464831" cy="166893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22DFA131-5870-45F1-AAB4-A0F00B196DD3}"/>
              </a:ext>
            </a:extLst>
          </p:cNvPr>
          <p:cNvSpPr/>
          <p:nvPr/>
        </p:nvSpPr>
        <p:spPr>
          <a:xfrm>
            <a:off x="553155" y="428978"/>
            <a:ext cx="3545879" cy="3680567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213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F28C45FE-917F-439F-A7E3-0DF0068B4BEB}"/>
              </a:ext>
            </a:extLst>
          </p:cNvPr>
          <p:cNvSpPr/>
          <p:nvPr/>
        </p:nvSpPr>
        <p:spPr>
          <a:xfrm>
            <a:off x="1" y="0"/>
            <a:ext cx="3367514" cy="2427890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CCE Overview 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="" xmlns:a16="http://schemas.microsoft.com/office/drawing/2014/main" id="{413F11DB-960F-46C1-A84D-1D498004E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785" y="0"/>
            <a:ext cx="7224214" cy="708604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17148EE9-A22D-47A7-AB5F-C3911F59D495}"/>
              </a:ext>
            </a:extLst>
          </p:cNvPr>
          <p:cNvSpPr txBox="1">
            <a:spLocks/>
          </p:cNvSpPr>
          <p:nvPr/>
        </p:nvSpPr>
        <p:spPr>
          <a:xfrm>
            <a:off x="731521" y="2938607"/>
            <a:ext cx="4114800" cy="26239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3236A">
                  <a:lumMod val="7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goal of CCE is to protect critical functions from existing and emerging threats and proactively prepare for the next generation of cyber-enabled sabotage.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3236A">
                  <a:lumMod val="75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4764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B83031C-D428-4710-B9B9-8BD59447F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60"/>
          <a:stretch/>
        </p:blipFill>
        <p:spPr>
          <a:xfrm>
            <a:off x="4811038" y="1798744"/>
            <a:ext cx="7142144" cy="36537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itle 2">
            <a:extLst>
              <a:ext uri="{FF2B5EF4-FFF2-40B4-BE49-F238E27FC236}">
                <a16:creationId xmlns="" xmlns:a16="http://schemas.microsoft.com/office/drawing/2014/main" id="{796DCACF-206F-49A8-9819-BC5FAEADF061}"/>
              </a:ext>
            </a:extLst>
          </p:cNvPr>
          <p:cNvSpPr txBox="1">
            <a:spLocks/>
          </p:cNvSpPr>
          <p:nvPr/>
        </p:nvSpPr>
        <p:spPr>
          <a:xfrm>
            <a:off x="1018902" y="632257"/>
            <a:ext cx="10933612" cy="607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Critical Infrastructure Exploited– What are we missing?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4" name="Content Placeholder 3" descr="A large body of water with a city in the background&#10;&#10;Description automatically generated">
            <a:extLst>
              <a:ext uri="{FF2B5EF4-FFF2-40B4-BE49-F238E27FC236}">
                <a16:creationId xmlns="" xmlns:a16="http://schemas.microsoft.com/office/drawing/2014/main" id="{24263EE0-F2DB-4571-A885-61B41F88C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r="3480"/>
          <a:stretch/>
        </p:blipFill>
        <p:spPr>
          <a:xfrm>
            <a:off x="389105" y="3612444"/>
            <a:ext cx="3511685" cy="313648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5" name="Flowchart: Document 4">
            <a:extLst>
              <a:ext uri="{FF2B5EF4-FFF2-40B4-BE49-F238E27FC236}">
                <a16:creationId xmlns="" xmlns:a16="http://schemas.microsoft.com/office/drawing/2014/main" id="{168DDF9A-E7D2-4086-AEA5-6C0506B07AC2}"/>
              </a:ext>
            </a:extLst>
          </p:cNvPr>
          <p:cNvSpPr/>
          <p:nvPr/>
        </p:nvSpPr>
        <p:spPr>
          <a:xfrm>
            <a:off x="389106" y="2072472"/>
            <a:ext cx="3550716" cy="1318878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Triconex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SIS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Malware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Arial" panose="020B0604020202020204"/>
              </a:rPr>
              <a:t>(Saudi Aramco ICS Malware, </a:t>
            </a:r>
            <a:r>
              <a:rPr lang="en-US" dirty="0" smtClean="0">
                <a:solidFill>
                  <a:srgbClr val="FFFFFF"/>
                </a:solidFill>
                <a:latin typeface="Arial" panose="020B0604020202020204"/>
              </a:rPr>
              <a:t>attacking </a:t>
            </a:r>
            <a:r>
              <a:rPr lang="en-US" dirty="0" smtClean="0">
                <a:solidFill>
                  <a:srgbClr val="FFFFFF"/>
                </a:solidFill>
                <a:latin typeface="Arial" panose="020B0604020202020204"/>
              </a:rPr>
              <a:t>Safety Instrumented Systems)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0741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A8C36C5-2723-45D7-AC11-CBA49D41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206" y="643466"/>
            <a:ext cx="1071358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Machine generated alternative text:&#10;SIDEBAR: &quot;THE ULTIMATE MAN INTHE LOOP&quot;' &#10;21 &#10;27 &#10;Figure 8.2 Former *Viet Air Ihfense Lt. Colonel Stanislav Ye &#10;Petrov in 2016. (Source: Wikipedia, Used per Creative Commor &#10;by User. Queery-54. No Changes Made to the Image). &#10;In the early morning hours of September 26, 1983 &#10;you've never met saved your life. Not only v &#10;family's life and lives of at least half of the &#10;States and, half the citizens of, what was the &#10;Key Concept: &#10;Put trusted man &#10;back in loop &#10;IDAHO NATIONAL LABORATORY ">
            <a:extLst>
              <a:ext uri="{FF2B5EF4-FFF2-40B4-BE49-F238E27FC236}">
                <a16:creationId xmlns="" xmlns:a16="http://schemas.microsoft.com/office/drawing/2014/main" id="{91E97309-1CB2-4C69-AA64-847DD8B360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9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Machine generated alternative text:&#10;Engineered Mitigations &amp; Protections &#10;&quot;Act Like an &#10;Engineer&quot; &#10;— Marty Edwards &#10;Engineering is built on the &#10;immutable laws of physics. &#10;Figure A Valve. ">
            <a:extLst>
              <a:ext uri="{FF2B5EF4-FFF2-40B4-BE49-F238E27FC236}">
                <a16:creationId xmlns="" xmlns:a16="http://schemas.microsoft.com/office/drawing/2014/main" id="{B5BD6FC3-0395-4EEF-A333-0133DB77B7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19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="" xmlns:a16="http://schemas.microsoft.com/office/drawing/2014/main" id="{1B870558-24BA-45DE-AC30-05AED07C9FAC}"/>
              </a:ext>
            </a:extLst>
          </p:cNvPr>
          <p:cNvSpPr txBox="1">
            <a:spLocks/>
          </p:cNvSpPr>
          <p:nvPr/>
        </p:nvSpPr>
        <p:spPr>
          <a:xfrm>
            <a:off x="0" y="149085"/>
            <a:ext cx="12192000" cy="878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DCDDD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Summary</a:t>
            </a:r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95C6E0BC-94E4-417E-A19A-BBBCCA5E7C79}"/>
              </a:ext>
            </a:extLst>
          </p:cNvPr>
          <p:cNvSpPr/>
          <p:nvPr/>
        </p:nvSpPr>
        <p:spPr>
          <a:xfrm>
            <a:off x="-920620" y="2869964"/>
            <a:ext cx="5411755" cy="501691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C082710-ECB9-4F3B-A267-4067A1306F1D}"/>
              </a:ext>
            </a:extLst>
          </p:cNvPr>
          <p:cNvSpPr/>
          <p:nvPr/>
        </p:nvSpPr>
        <p:spPr>
          <a:xfrm>
            <a:off x="-2286777" y="361508"/>
            <a:ext cx="5411755" cy="5016911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69730D8-87AD-44A6-A2DD-236E163AF4CD}"/>
              </a:ext>
            </a:extLst>
          </p:cNvPr>
          <p:cNvSpPr txBox="1"/>
          <p:nvPr/>
        </p:nvSpPr>
        <p:spPr>
          <a:xfrm>
            <a:off x="6466892" y="1601904"/>
            <a:ext cx="4248150" cy="28931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Terms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CCE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Critical Functions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Cyber-Enabled Sabotage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Unverified Trust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Perfect Knowledge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Protection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A26C52F-BC11-4216-BD64-CC01C1A7694B}"/>
              </a:ext>
            </a:extLst>
          </p:cNvPr>
          <p:cNvSpPr txBox="1"/>
          <p:nvPr/>
        </p:nvSpPr>
        <p:spPr>
          <a:xfrm>
            <a:off x="1152914" y="1601904"/>
            <a:ext cx="4248150" cy="427809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 Concepts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adversary is targeting critical functions and how we deliver them.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Don’t blindly trust everything!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adversary may know what your systems are, but not necessarily how they are uniquely implemented in your organization.</a:t>
            </a:r>
          </a:p>
          <a:p>
            <a:pPr marL="342900" indent="-342900">
              <a:spcBef>
                <a:spcPct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have advantages that take the adversary years to acquire.</a:t>
            </a:r>
          </a:p>
          <a:p>
            <a:pPr marL="342900" indent="-342900">
              <a:spcBef>
                <a:spcPct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Always protect your data!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9416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 website on CCE: </a:t>
            </a:r>
            <a:r>
              <a:rPr lang="en-US" dirty="0">
                <a:hlinkClick r:id="rId2"/>
              </a:rPr>
              <a:t>https://inl.gov/cce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S4 </a:t>
            </a:r>
            <a:r>
              <a:rPr lang="en-US" dirty="0"/>
              <a:t>conference in 2019 on CCE: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www.youtube.com/watch?v=hfo_6t043aw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Engineering </a:t>
            </a:r>
            <a:r>
              <a:rPr lang="en-US" dirty="0"/>
              <a:t>Out the Cyber-Risk to Protect What Matters Most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www.youtube.com/watch?v=R5o-t33nWoA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AHC2022 </a:t>
            </a:r>
            <a:r>
              <a:rPr lang="en-US" dirty="0"/>
              <a:t>Consequence driven Cyber informed Engineering CCE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www.youtube.com/watch?v=V1qhFz8rAuo</a:t>
            </a:r>
            <a:endParaRPr lang="en-US" dirty="0" smtClean="0"/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vimeopro.com/midwestreliability/videos/video/474780901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6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="" xmlns:a16="http://schemas.microsoft.com/office/drawing/2014/main" id="{A29F0D54-8D90-4DFD-91CA-EF0CD8CBC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67" y="442916"/>
            <a:ext cx="5686425" cy="6096000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="" xmlns:a16="http://schemas.microsoft.com/office/drawing/2014/main" id="{26196D49-4C3E-47BB-A95F-A23F5B1F1FFD}"/>
              </a:ext>
            </a:extLst>
          </p:cNvPr>
          <p:cNvSpPr txBox="1">
            <a:spLocks/>
          </p:cNvSpPr>
          <p:nvPr/>
        </p:nvSpPr>
        <p:spPr>
          <a:xfrm>
            <a:off x="-20548" y="2829487"/>
            <a:ext cx="5553233" cy="607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1" u="none" strike="noStrike" kern="1200" cap="none" spc="0" normalizeH="0" baseline="0" noProof="0">
                <a:ln>
                  <a:noFill/>
                </a:ln>
                <a:solidFill>
                  <a:srgbClr val="00669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Questions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1" i="1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8068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>
            <a:extLst>
              <a:ext uri="{FF2B5EF4-FFF2-40B4-BE49-F238E27FC236}">
                <a16:creationId xmlns="" xmlns:a16="http://schemas.microsoft.com/office/drawing/2014/main" id="{5091F277-12A1-4369-8930-B81359F74AAE}"/>
              </a:ext>
            </a:extLst>
          </p:cNvPr>
          <p:cNvSpPr/>
          <p:nvPr/>
        </p:nvSpPr>
        <p:spPr>
          <a:xfrm>
            <a:off x="0" y="1"/>
            <a:ext cx="4971393" cy="2220686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DD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Sabotage: Cyber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rgbClr val="DCDDD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Twist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DDD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DCDDD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49" name="Picture 1" descr="Machine generated alternative text:&#10;On Sabotage &#10;The type of sabotage that prompted the CCE &#10;methodology, and against which this book seeks &#10;to introduce practical protections, is most &#10;accurately called cyber-enabled sabotage. &#10;Improving one's posture vs. the 5 pts of cyber &#10;sabotage: &#10;Disrupt, Deny, Degrade, Destroy, or Deceive &#10;must become a central element of all critical infrastructure organizations' &#10;cyber security programs from now on. ">
            <a:extLst>
              <a:ext uri="{FF2B5EF4-FFF2-40B4-BE49-F238E27FC236}">
                <a16:creationId xmlns="" xmlns:a16="http://schemas.microsoft.com/office/drawing/2014/main" id="{F95B031B-B933-4AD0-8D0B-9C148A942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98" y="2220686"/>
            <a:ext cx="10072354" cy="452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of book page. Click to open preview.">
            <a:extLst>
              <a:ext uri="{FF2B5EF4-FFF2-40B4-BE49-F238E27FC236}">
                <a16:creationId xmlns="" xmlns:a16="http://schemas.microsoft.com/office/drawing/2014/main" id="{1D96C19F-9A14-40A8-823E-807C877B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72" y="2324910"/>
            <a:ext cx="1739644" cy="272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73349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="" xmlns:a16="http://schemas.microsoft.com/office/drawing/2014/main" id="{244A44AD-B364-4CA0-89F3-B9E5FE7C3967}"/>
              </a:ext>
            </a:extLst>
          </p:cNvPr>
          <p:cNvSpPr/>
          <p:nvPr/>
        </p:nvSpPr>
        <p:spPr>
          <a:xfrm>
            <a:off x="1" y="-1"/>
            <a:ext cx="3367514" cy="2620633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Cyber Sabotage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D1CB24-C98C-4E97-9643-33B7F789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72258">
            <a:off x="36469" y="1546480"/>
            <a:ext cx="3589599" cy="777240"/>
          </a:xfrm>
        </p:spPr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Risk Consideration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C44E4FE-F556-45D5-BCA8-10E4F2ADA015}"/>
              </a:ext>
            </a:extLst>
          </p:cNvPr>
          <p:cNvSpPr txBox="1"/>
          <p:nvPr/>
        </p:nvSpPr>
        <p:spPr>
          <a:xfrm>
            <a:off x="395145" y="3002302"/>
            <a:ext cx="4066019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 Risk Management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Addresses non-targeted malicious cyber activity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Floor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you stand on for security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51616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="" xmlns:a16="http://schemas.microsoft.com/office/drawing/2014/main" id="{6F59138A-09E6-4BBB-B0D4-C6EB574E18AE}"/>
              </a:ext>
            </a:extLst>
          </p:cNvPr>
          <p:cNvGraphicFramePr/>
          <p:nvPr/>
        </p:nvGraphicFramePr>
        <p:xfrm>
          <a:off x="3667658" y="360218"/>
          <a:ext cx="8856628" cy="6045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84441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0D7B6173-1D58-48E2-83CF-37350F315F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F36CA75-CFBF-4844-B719-8FE9EBADA9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3D4A84B9-E564-4DD0-97F8-DBF1C460C2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4A599609-F5C2-4A0B-A992-913F814A63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102382E0-0A09-46AE-B955-B911CAFE7F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7DE75D4A-0965-4973-BE75-DECCAC9A96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2" descr="Gen. Michael Hayden">
            <a:extLst>
              <a:ext uri="{FF2B5EF4-FFF2-40B4-BE49-F238E27FC236}">
                <a16:creationId xmlns="" xmlns:a16="http://schemas.microsoft.com/office/drawing/2014/main" id="{AE5FB9E7-CCF4-44C0-874F-EEC8FEB43F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6082" b="-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 person standing in front of a large blackboard&#10;&#10;Description automatically generated with low confidence">
            <a:extLst>
              <a:ext uri="{FF2B5EF4-FFF2-40B4-BE49-F238E27FC236}">
                <a16:creationId xmlns="" xmlns:a16="http://schemas.microsoft.com/office/drawing/2014/main" id="{61C6D33E-C563-5B49-93F6-9F41769DF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2" r="19211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8C92871-DFB5-AF49-87A9-4D4AC481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54" y="10"/>
            <a:ext cx="9801854" cy="16485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Cyber Defenders spend big time </a:t>
            </a: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money calculating</a:t>
            </a:r>
            <a:b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1" kern="12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LIKELIHOOD</a:t>
            </a:r>
            <a:r>
              <a:rPr lang="en-US" sz="28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</a:t>
            </a:r>
            <a:r>
              <a:rPr lang="en-US" sz="2800" b="1" kern="12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COMPROMISE</a:t>
            </a:r>
            <a:r>
              <a:rPr lang="en-US" sz="2800" b="1" kern="1200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endParaRPr lang="en-US" sz="2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9BF32F2-0E64-4B7D-B202-DA3124461359}"/>
              </a:ext>
            </a:extLst>
          </p:cNvPr>
          <p:cNvSpPr/>
          <p:nvPr/>
        </p:nvSpPr>
        <p:spPr>
          <a:xfrm>
            <a:off x="1191966" y="3939454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</a:rPr>
              <a:t>“They’re going to get in, get over it.”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FFFFFF"/>
              </a:solidFill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FFFF"/>
                </a:solidFill>
              </a:rPr>
              <a:t>		</a:t>
            </a:r>
            <a:r>
              <a:rPr lang="en-US" i="1" dirty="0">
                <a:solidFill>
                  <a:srgbClr val="FFFFFF"/>
                </a:solidFill>
              </a:rPr>
              <a:t>– Michael Hayden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FF"/>
                </a:solidFill>
              </a:rPr>
              <a:t>                             Former Director of CIA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C93F297C-F68B-D54F-97CC-8AE4D62D3B79}"/>
              </a:ext>
            </a:extLst>
          </p:cNvPr>
          <p:cNvSpPr txBox="1">
            <a:spLocks/>
          </p:cNvSpPr>
          <p:nvPr/>
        </p:nvSpPr>
        <p:spPr>
          <a:xfrm>
            <a:off x="3167448" y="5771738"/>
            <a:ext cx="6629399" cy="331470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1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Left-Right 3">
            <a:extLst>
              <a:ext uri="{FF2B5EF4-FFF2-40B4-BE49-F238E27FC236}">
                <a16:creationId xmlns="" xmlns:a16="http://schemas.microsoft.com/office/drawing/2014/main" id="{D59A968C-DA46-457E-BCF9-FE60B7B3D6E9}"/>
              </a:ext>
            </a:extLst>
          </p:cNvPr>
          <p:cNvSpPr/>
          <p:nvPr/>
        </p:nvSpPr>
        <p:spPr>
          <a:xfrm>
            <a:off x="810506" y="2455616"/>
            <a:ext cx="10340516" cy="1404391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Document 4">
            <a:extLst>
              <a:ext uri="{FF2B5EF4-FFF2-40B4-BE49-F238E27FC236}">
                <a16:creationId xmlns="" xmlns:a16="http://schemas.microsoft.com/office/drawing/2014/main" id="{45E820B7-648E-4164-99EB-1379D191B966}"/>
              </a:ext>
            </a:extLst>
          </p:cNvPr>
          <p:cNvSpPr/>
          <p:nvPr/>
        </p:nvSpPr>
        <p:spPr>
          <a:xfrm>
            <a:off x="0" y="0"/>
            <a:ext cx="5969407" cy="2427890"/>
          </a:xfrm>
          <a:prstGeom prst="flowChart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Critical &amp; Enabling Functions in Critical Infrastructure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F44AF11-9664-47EA-8878-E15F8A865CBD}"/>
              </a:ext>
            </a:extLst>
          </p:cNvPr>
          <p:cNvSpPr/>
          <p:nvPr/>
        </p:nvSpPr>
        <p:spPr>
          <a:xfrm>
            <a:off x="1606729" y="2814771"/>
            <a:ext cx="8978541" cy="700795"/>
          </a:xfrm>
          <a:prstGeom prst="rect">
            <a:avLst/>
          </a:prstGeom>
          <a:solidFill>
            <a:srgbClr val="4E525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Critical Functions</a:t>
            </a:r>
          </a:p>
        </p:txBody>
      </p:sp>
      <p:pic>
        <p:nvPicPr>
          <p:cNvPr id="44" name="Graphic 43" descr="Electric Tower with solid fill">
            <a:extLst>
              <a:ext uri="{FF2B5EF4-FFF2-40B4-BE49-F238E27FC236}">
                <a16:creationId xmlns="" xmlns:a16="http://schemas.microsoft.com/office/drawing/2014/main" id="{A59F62DE-9FEE-442C-B740-B75A901819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2950" y="2811371"/>
            <a:ext cx="700795" cy="700795"/>
          </a:xfrm>
          <a:prstGeom prst="rect">
            <a:avLst/>
          </a:prstGeom>
        </p:spPr>
      </p:pic>
      <p:pic>
        <p:nvPicPr>
          <p:cNvPr id="46" name="Graphic 45" descr="Radioactive with solid fill">
            <a:extLst>
              <a:ext uri="{FF2B5EF4-FFF2-40B4-BE49-F238E27FC236}">
                <a16:creationId xmlns="" xmlns:a16="http://schemas.microsoft.com/office/drawing/2014/main" id="{96DE6AAC-3E68-490C-9F95-C1BB4DB70E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79622" y="2773065"/>
            <a:ext cx="784206" cy="784206"/>
          </a:xfrm>
          <a:prstGeom prst="rect">
            <a:avLst/>
          </a:prstGeom>
        </p:spPr>
      </p:pic>
      <p:pic>
        <p:nvPicPr>
          <p:cNvPr id="48" name="Graphic 47" descr="Fuel with solid fill">
            <a:extLst>
              <a:ext uri="{FF2B5EF4-FFF2-40B4-BE49-F238E27FC236}">
                <a16:creationId xmlns="" xmlns:a16="http://schemas.microsoft.com/office/drawing/2014/main" id="{214CA3CE-6DDA-483A-B2E4-30AEECA960E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 b="-531"/>
          <a:stretch/>
        </p:blipFill>
        <p:spPr>
          <a:xfrm>
            <a:off x="2710513" y="2735393"/>
            <a:ext cx="858538" cy="863100"/>
          </a:xfrm>
          <a:prstGeom prst="rect">
            <a:avLst/>
          </a:prstGeom>
        </p:spPr>
      </p:pic>
      <p:pic>
        <p:nvPicPr>
          <p:cNvPr id="50" name="Graphic 49" descr="Production with solid fill">
            <a:extLst>
              <a:ext uri="{FF2B5EF4-FFF2-40B4-BE49-F238E27FC236}">
                <a16:creationId xmlns="" xmlns:a16="http://schemas.microsoft.com/office/drawing/2014/main" id="{3843B2AE-1C7F-4ED3-9F01-AB427D6215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25184" y="2752215"/>
            <a:ext cx="789799" cy="78979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845E9DD0-E9D0-4A80-B0D4-16868FB4E703}"/>
              </a:ext>
            </a:extLst>
          </p:cNvPr>
          <p:cNvSpPr/>
          <p:nvPr/>
        </p:nvSpPr>
        <p:spPr>
          <a:xfrm>
            <a:off x="6739715" y="4841513"/>
            <a:ext cx="940902" cy="1537289"/>
          </a:xfrm>
          <a:prstGeom prst="rect">
            <a:avLst/>
          </a:prstGeom>
          <a:solidFill>
            <a:srgbClr val="053D76"/>
          </a:solidFill>
          <a:ln w="984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01769622-E91D-410C-92F4-7F43D85FF58B}"/>
              </a:ext>
            </a:extLst>
          </p:cNvPr>
          <p:cNvSpPr/>
          <p:nvPr/>
        </p:nvSpPr>
        <p:spPr>
          <a:xfrm>
            <a:off x="9064795" y="4841513"/>
            <a:ext cx="940902" cy="1537289"/>
          </a:xfrm>
          <a:prstGeom prst="rect">
            <a:avLst/>
          </a:prstGeom>
          <a:solidFill>
            <a:srgbClr val="053D76"/>
          </a:solidFill>
          <a:ln w="984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436F57C2-3C78-4CB4-8039-8E0843B4A2FB}"/>
              </a:ext>
            </a:extLst>
          </p:cNvPr>
          <p:cNvSpPr txBox="1"/>
          <p:nvPr/>
        </p:nvSpPr>
        <p:spPr>
          <a:xfrm>
            <a:off x="2685940" y="3781335"/>
            <a:ext cx="6589648" cy="64633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kumimoji="0" lang="en-US" sz="3600" b="1" i="0" u="none" strike="noStrike" kern="1200" cap="none" spc="800" normalizeH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Enabling Functions</a:t>
            </a:r>
            <a:endParaRPr lang="en-US" spc="800">
              <a:solidFill>
                <a:schemeClr val="accent5"/>
              </a:solidFill>
            </a:endParaRPr>
          </a:p>
        </p:txBody>
      </p:sp>
      <p:pic>
        <p:nvPicPr>
          <p:cNvPr id="67" name="Graphic 66" descr="Robot Hand with solid fill">
            <a:extLst>
              <a:ext uri="{FF2B5EF4-FFF2-40B4-BE49-F238E27FC236}">
                <a16:creationId xmlns="" xmlns:a16="http://schemas.microsoft.com/office/drawing/2014/main" id="{5C0FF16B-0C6C-47FA-B713-25229184CE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98674" y="5670686"/>
            <a:ext cx="473141" cy="480511"/>
          </a:xfrm>
          <a:prstGeom prst="rect">
            <a:avLst/>
          </a:prstGeom>
        </p:spPr>
      </p:pic>
      <p:pic>
        <p:nvPicPr>
          <p:cNvPr id="68" name="Graphic 67" descr="Computer with solid fill">
            <a:extLst>
              <a:ext uri="{FF2B5EF4-FFF2-40B4-BE49-F238E27FC236}">
                <a16:creationId xmlns="" xmlns:a16="http://schemas.microsoft.com/office/drawing/2014/main" id="{45D7D3B4-5BB9-4831-B800-38DD218FA5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98675" y="5129643"/>
            <a:ext cx="473141" cy="480511"/>
          </a:xfrm>
          <a:prstGeom prst="rect">
            <a:avLst/>
          </a:prstGeom>
        </p:spPr>
      </p:pic>
      <p:pic>
        <p:nvPicPr>
          <p:cNvPr id="71" name="Graphic 70" descr="Workflow with solid fill">
            <a:extLst>
              <a:ext uri="{FF2B5EF4-FFF2-40B4-BE49-F238E27FC236}">
                <a16:creationId xmlns="" xmlns:a16="http://schemas.microsoft.com/office/drawing/2014/main" id="{486AA102-D5FC-4315-B3BC-180C7AE96F5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73593" y="5006178"/>
            <a:ext cx="473141" cy="4805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92E3BB6-E91E-49C6-A56C-974963EC5FAE}"/>
              </a:ext>
            </a:extLst>
          </p:cNvPr>
          <p:cNvSpPr txBox="1"/>
          <p:nvPr/>
        </p:nvSpPr>
        <p:spPr>
          <a:xfrm>
            <a:off x="4479951" y="503727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53D76"/>
                </a:solidFill>
              </a:rPr>
              <a:t>People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A96E5C54-62B8-4DEA-97CF-C757A08CE600}"/>
              </a:ext>
            </a:extLst>
          </p:cNvPr>
          <p:cNvSpPr txBox="1"/>
          <p:nvPr/>
        </p:nvSpPr>
        <p:spPr>
          <a:xfrm>
            <a:off x="6579221" y="6409514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Processes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94D2A288-1A80-4806-B269-A8D1E77C2E8A}"/>
              </a:ext>
            </a:extLst>
          </p:cNvPr>
          <p:cNvSpPr txBox="1"/>
          <p:nvPr/>
        </p:nvSpPr>
        <p:spPr>
          <a:xfrm>
            <a:off x="8769617" y="6433168"/>
            <a:ext cx="1683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Technologies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5A9884D6-BD4C-4193-8245-9127F2D2329D}"/>
              </a:ext>
            </a:extLst>
          </p:cNvPr>
          <p:cNvCxnSpPr>
            <a:cxnSpLocks/>
            <a:stCxn id="65" idx="2"/>
            <a:endCxn id="32" idx="0"/>
          </p:cNvCxnSpPr>
          <p:nvPr/>
        </p:nvCxnSpPr>
        <p:spPr>
          <a:xfrm flipH="1">
            <a:off x="2513507" y="4427666"/>
            <a:ext cx="3467257" cy="41384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57DECBDC-20BD-49BE-A79D-F6C1AC8B9281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4838586" y="4427666"/>
            <a:ext cx="1130821" cy="41384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7F77418D-CC14-4CCE-8527-99E32756CD02}"/>
              </a:ext>
            </a:extLst>
          </p:cNvPr>
          <p:cNvCxnSpPr>
            <a:cxnSpLocks/>
            <a:stCxn id="65" idx="2"/>
            <a:endCxn id="56" idx="0"/>
          </p:cNvCxnSpPr>
          <p:nvPr/>
        </p:nvCxnSpPr>
        <p:spPr>
          <a:xfrm>
            <a:off x="5980764" y="4427666"/>
            <a:ext cx="1229402" cy="41384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099E2339-26DC-4997-9512-548104D9A1C7}"/>
              </a:ext>
            </a:extLst>
          </p:cNvPr>
          <p:cNvCxnSpPr>
            <a:cxnSpLocks/>
            <a:stCxn id="65" idx="2"/>
            <a:endCxn id="63" idx="0"/>
          </p:cNvCxnSpPr>
          <p:nvPr/>
        </p:nvCxnSpPr>
        <p:spPr>
          <a:xfrm>
            <a:off x="5980764" y="4427666"/>
            <a:ext cx="3554482" cy="413847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7F3791E-4B6B-4737-A854-444645290497}"/>
              </a:ext>
            </a:extLst>
          </p:cNvPr>
          <p:cNvSpPr/>
          <p:nvPr/>
        </p:nvSpPr>
        <p:spPr>
          <a:xfrm>
            <a:off x="2043056" y="4841513"/>
            <a:ext cx="940902" cy="1537289"/>
          </a:xfrm>
          <a:prstGeom prst="rect">
            <a:avLst/>
          </a:prstGeom>
          <a:solidFill>
            <a:srgbClr val="053D76"/>
          </a:solidFill>
          <a:ln w="984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18C0F1E-8C24-4C18-91E1-A28B71539797}"/>
              </a:ext>
            </a:extLst>
          </p:cNvPr>
          <p:cNvSpPr/>
          <p:nvPr/>
        </p:nvSpPr>
        <p:spPr>
          <a:xfrm>
            <a:off x="4368135" y="4841513"/>
            <a:ext cx="940902" cy="1537289"/>
          </a:xfrm>
          <a:prstGeom prst="rect">
            <a:avLst/>
          </a:prstGeom>
          <a:solidFill>
            <a:srgbClr val="053D76"/>
          </a:solidFill>
          <a:ln w="984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ustomer review with solid fill">
            <a:extLst>
              <a:ext uri="{FF2B5EF4-FFF2-40B4-BE49-F238E27FC236}">
                <a16:creationId xmlns="" xmlns:a16="http://schemas.microsoft.com/office/drawing/2014/main" id="{66D3507F-F403-48EB-9036-8E14E2B89DE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4760" y="5006178"/>
            <a:ext cx="473141" cy="480511"/>
          </a:xfrm>
          <a:prstGeom prst="rect">
            <a:avLst/>
          </a:prstGeom>
        </p:spPr>
      </p:pic>
      <p:pic>
        <p:nvPicPr>
          <p:cNvPr id="37" name="Graphic 36" descr="List with solid fill">
            <a:extLst>
              <a:ext uri="{FF2B5EF4-FFF2-40B4-BE49-F238E27FC236}">
                <a16:creationId xmlns="" xmlns:a16="http://schemas.microsoft.com/office/drawing/2014/main" id="{61431A12-CDAD-4A3E-A24C-B11CA3E35EC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40498" y="5624936"/>
            <a:ext cx="646331" cy="646331"/>
          </a:xfrm>
          <a:prstGeom prst="rect">
            <a:avLst/>
          </a:prstGeom>
        </p:spPr>
      </p:pic>
      <p:pic>
        <p:nvPicPr>
          <p:cNvPr id="38" name="Graphic 37" descr="Person eating with solid fill">
            <a:extLst>
              <a:ext uri="{FF2B5EF4-FFF2-40B4-BE49-F238E27FC236}">
                <a16:creationId xmlns="" xmlns:a16="http://schemas.microsoft.com/office/drawing/2014/main" id="{8B6F1C35-0B6D-4D9B-9705-FBEE1C274FD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31640" y="5603995"/>
            <a:ext cx="613892" cy="613892"/>
          </a:xfrm>
          <a:prstGeom prst="rect">
            <a:avLst/>
          </a:prstGeom>
        </p:spPr>
      </p:pic>
      <p:pic>
        <p:nvPicPr>
          <p:cNvPr id="39" name="Graphic 38" descr="Building with solid fill">
            <a:extLst>
              <a:ext uri="{FF2B5EF4-FFF2-40B4-BE49-F238E27FC236}">
                <a16:creationId xmlns="" xmlns:a16="http://schemas.microsoft.com/office/drawing/2014/main" id="{402ABB5A-ADA6-4853-B159-36A100B69AE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16919" y="5043540"/>
            <a:ext cx="560455" cy="560455"/>
          </a:xfrm>
          <a:prstGeom prst="rect">
            <a:avLst/>
          </a:prstGeom>
        </p:spPr>
      </p:pic>
      <p:pic>
        <p:nvPicPr>
          <p:cNvPr id="40" name="Graphic 39" descr="Oil Rig with solid fill">
            <a:extLst>
              <a:ext uri="{FF2B5EF4-FFF2-40B4-BE49-F238E27FC236}">
                <a16:creationId xmlns="" xmlns:a16="http://schemas.microsoft.com/office/drawing/2014/main" id="{7FE1ABCA-830F-495A-96B7-B189E026FAB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11470" y="5670686"/>
            <a:ext cx="592037" cy="5920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957EDE1-F85A-48C2-B9F4-2A853F7EB413}"/>
              </a:ext>
            </a:extLst>
          </p:cNvPr>
          <p:cNvSpPr txBox="1"/>
          <p:nvPr/>
        </p:nvSpPr>
        <p:spPr>
          <a:xfrm>
            <a:off x="4368135" y="6435001"/>
            <a:ext cx="984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People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1266141-0F80-44A8-9DC9-9633BA43730D}"/>
              </a:ext>
            </a:extLst>
          </p:cNvPr>
          <p:cNvSpPr txBox="1"/>
          <p:nvPr/>
        </p:nvSpPr>
        <p:spPr>
          <a:xfrm>
            <a:off x="1735482" y="6433168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53D76"/>
                </a:solidFill>
              </a:rPr>
              <a:t>Infrastructure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="" xmlns:a16="http://schemas.microsoft.com/office/drawing/2014/main" id="{E165A189-FCAD-4528-91D1-BBB56DB8B96D}"/>
              </a:ext>
            </a:extLst>
          </p:cNvPr>
          <p:cNvCxnSpPr>
            <a:cxnSpLocks/>
            <a:stCxn id="4" idx="5"/>
            <a:endCxn id="65" idx="0"/>
          </p:cNvCxnSpPr>
          <p:nvPr/>
        </p:nvCxnSpPr>
        <p:spPr>
          <a:xfrm>
            <a:off x="5980764" y="3508909"/>
            <a:ext cx="0" cy="27242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01831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34B0B3-DE2A-9C09-78FC-37FAF86E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9" y="112889"/>
            <a:ext cx="11262619" cy="1029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Nova Light"/>
                <a:cs typeface="Arial"/>
              </a:rPr>
              <a:t>Critical Function:  Delivery of  Natural Gas</a:t>
            </a:r>
            <a:br>
              <a:rPr lang="en-US" dirty="0">
                <a:latin typeface="Arial Nova Light"/>
                <a:cs typeface="Arial"/>
              </a:rPr>
            </a:br>
            <a:r>
              <a:rPr lang="en-US" dirty="0">
                <a:latin typeface="Arial Nova Light"/>
                <a:cs typeface="Arial"/>
              </a:rPr>
              <a:t>Enabling </a:t>
            </a:r>
            <a:r>
              <a:rPr lang="en-US" dirty="0" smtClean="0">
                <a:latin typeface="Arial Nova Light"/>
                <a:cs typeface="Arial"/>
              </a:rPr>
              <a:t>Function: Typical </a:t>
            </a:r>
            <a:r>
              <a:rPr lang="en-US" dirty="0">
                <a:latin typeface="Arial Nova Light"/>
                <a:cs typeface="Arial"/>
              </a:rPr>
              <a:t>Natural Gas Compressor </a:t>
            </a:r>
            <a:r>
              <a:rPr lang="en-US" dirty="0" smtClean="0">
                <a:latin typeface="Arial Nova Light"/>
                <a:cs typeface="Arial"/>
              </a:rPr>
              <a:t>Station</a:t>
            </a:r>
            <a:br>
              <a:rPr lang="en-US" dirty="0" smtClean="0">
                <a:latin typeface="Arial Nova Light"/>
                <a:cs typeface="Arial"/>
              </a:rPr>
            </a:br>
            <a:endParaRPr lang="en-US" dirty="0"/>
          </a:p>
        </p:txBody>
      </p:sp>
      <p:pic>
        <p:nvPicPr>
          <p:cNvPr id="9" name="Content Placeholder 8" descr="A picture containing sky, outdoor, grass, dirt&#10;&#10;Description automatically generated">
            <a:extLst>
              <a:ext uri="{FF2B5EF4-FFF2-40B4-BE49-F238E27FC236}">
                <a16:creationId xmlns="" xmlns:a16="http://schemas.microsoft.com/office/drawing/2014/main" id="{5A5AC752-0F74-46A4-A81B-D8B841562E0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097293"/>
            <a:ext cx="10751875" cy="5601833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810339D-EB9C-82C5-925F-F35577FC6E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27068" y="63241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A71C89-2D7F-4DE3-B686-B567B7CE4AF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917DB3-30E4-4229-AE30-D5589A8C1565}"/>
              </a:ext>
            </a:extLst>
          </p:cNvPr>
          <p:cNvSpPr txBox="1"/>
          <p:nvPr/>
        </p:nvSpPr>
        <p:spPr>
          <a:xfrm>
            <a:off x="719619" y="4529601"/>
            <a:ext cx="3914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Increase pressure and speed of gas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Monitor pressure of pipeline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Highly complex equipment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6C4C36-0BF1-4E6B-B56A-F5FA231D2D78}"/>
              </a:ext>
            </a:extLst>
          </p:cNvPr>
          <p:cNvSpPr txBox="1"/>
          <p:nvPr/>
        </p:nvSpPr>
        <p:spPr>
          <a:xfrm>
            <a:off x="9039708" y="4529601"/>
            <a:ext cx="25955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Applications/Devices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HMI/PLC/RTU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DD3A26D-6D1A-46BA-8386-929830A5CB7E}"/>
              </a:ext>
            </a:extLst>
          </p:cNvPr>
          <p:cNvSpPr txBox="1"/>
          <p:nvPr/>
        </p:nvSpPr>
        <p:spPr>
          <a:xfrm>
            <a:off x="1732472" y="6155111"/>
            <a:ext cx="870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Workhorse of the </a:t>
            </a:r>
            <a:r>
              <a:rPr lang="en-US" b="1" i="1" dirty="0" smtClean="0">
                <a:solidFill>
                  <a:schemeClr val="bg1"/>
                </a:solidFill>
              </a:rPr>
              <a:t>natural gas system </a:t>
            </a:r>
            <a:r>
              <a:rPr lang="en-US" b="1" i="1" dirty="0">
                <a:solidFill>
                  <a:schemeClr val="bg1"/>
                </a:solidFill>
              </a:rPr>
              <a:t>and critical for maintaining deliveries.</a:t>
            </a:r>
          </a:p>
        </p:txBody>
      </p:sp>
    </p:spTree>
    <p:extLst>
      <p:ext uri="{BB962C8B-B14F-4D97-AF65-F5344CB8AC3E}">
        <p14:creationId xmlns:p14="http://schemas.microsoft.com/office/powerpoint/2010/main" val="43616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="" xmlns:a16="http://schemas.microsoft.com/office/drawing/2014/main" id="{8A94143F-68E6-49A0-ACAD-370EAEF6CE00}"/>
              </a:ext>
            </a:extLst>
          </p:cNvPr>
          <p:cNvSpPr txBox="1">
            <a:spLocks/>
          </p:cNvSpPr>
          <p:nvPr/>
        </p:nvSpPr>
        <p:spPr>
          <a:xfrm>
            <a:off x="1887928" y="6043740"/>
            <a:ext cx="8416144" cy="607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Exploiting </a:t>
            </a:r>
            <a:r>
              <a:rPr kumimoji="0" lang="en-US" sz="2800" b="1" i="0" u="sng" strike="noStrike" kern="1200" cap="none" spc="0" normalizeH="0" baseline="0" noProof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how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we deliver our critical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AF1382F-880D-4B1D-A75C-F1A289E75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8"/>
          <a:stretch/>
        </p:blipFill>
        <p:spPr>
          <a:xfrm>
            <a:off x="1964526" y="1213945"/>
            <a:ext cx="8262948" cy="47478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itle 2">
            <a:extLst>
              <a:ext uri="{FF2B5EF4-FFF2-40B4-BE49-F238E27FC236}">
                <a16:creationId xmlns="" xmlns:a16="http://schemas.microsoft.com/office/drawing/2014/main" id="{FD075214-75E3-496E-B768-A3282E4A4A8B}"/>
              </a:ext>
            </a:extLst>
          </p:cNvPr>
          <p:cNvSpPr txBox="1">
            <a:spLocks/>
          </p:cNvSpPr>
          <p:nvPr/>
        </p:nvSpPr>
        <p:spPr>
          <a:xfrm>
            <a:off x="600891" y="303363"/>
            <a:ext cx="11051178" cy="9105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151616"/>
                </a:solidFill>
                <a:latin typeface="Arial"/>
              </a:rPr>
              <a:t>An adversary exploits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51616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our Enabling Functions AND impacts our Critical Functions.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477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5FE0819-388B-42F6-85CE-60D8322A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2ACEEB-E614-4D0F-B9A7-0BE8330D3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562" y="130355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Pipeline and Hazardous Materials Safety Administration (PHMSA</a:t>
            </a:r>
            <a:r>
              <a:rPr lang="en-US" sz="4000" dirty="0" smtClean="0">
                <a:solidFill>
                  <a:schemeClr val="tx1"/>
                </a:solidFill>
              </a:rPr>
              <a:t>) examples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EC29452-4E93-4FAB-9692-3D614A11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55" y="1919112"/>
            <a:ext cx="9461371" cy="39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Office Theme">
  <a:themeElements>
    <a:clrScheme name="INL Branding">
      <a:dk1>
        <a:srgbClr val="151616"/>
      </a:dk1>
      <a:lt1>
        <a:srgbClr val="DCDDDE"/>
      </a:lt1>
      <a:dk2>
        <a:srgbClr val="07519E"/>
      </a:dk2>
      <a:lt2>
        <a:srgbClr val="8DC340"/>
      </a:lt2>
      <a:accent1>
        <a:srgbClr val="2BA8E0"/>
      </a:accent1>
      <a:accent2>
        <a:srgbClr val="F68C20"/>
      </a:accent2>
      <a:accent3>
        <a:srgbClr val="83236A"/>
      </a:accent3>
      <a:accent4>
        <a:srgbClr val="CF1E4C"/>
      </a:accent4>
      <a:accent5>
        <a:srgbClr val="DCDDDE"/>
      </a:accent5>
      <a:accent6>
        <a:srgbClr val="07519E"/>
      </a:accent6>
      <a:hlink>
        <a:srgbClr val="8DC340"/>
      </a:hlink>
      <a:folHlink>
        <a:srgbClr val="CF1E4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INL Branding">
      <a:dk1>
        <a:srgbClr val="151616"/>
      </a:dk1>
      <a:lt1>
        <a:srgbClr val="FFFFFF"/>
      </a:lt1>
      <a:dk2>
        <a:srgbClr val="07519E"/>
      </a:dk2>
      <a:lt2>
        <a:srgbClr val="8DC340"/>
      </a:lt2>
      <a:accent1>
        <a:srgbClr val="2BA8E0"/>
      </a:accent1>
      <a:accent2>
        <a:srgbClr val="F68C20"/>
      </a:accent2>
      <a:accent3>
        <a:srgbClr val="83236A"/>
      </a:accent3>
      <a:accent4>
        <a:srgbClr val="CF1E4C"/>
      </a:accent4>
      <a:accent5>
        <a:srgbClr val="DCDDDE"/>
      </a:accent5>
      <a:accent6>
        <a:srgbClr val="07519E"/>
      </a:accent6>
      <a:hlink>
        <a:srgbClr val="8DC340"/>
      </a:hlink>
      <a:folHlink>
        <a:srgbClr val="CF1E4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INL Branding">
      <a:dk1>
        <a:srgbClr val="151616"/>
      </a:dk1>
      <a:lt1>
        <a:srgbClr val="DCDDDE"/>
      </a:lt1>
      <a:dk2>
        <a:srgbClr val="07519E"/>
      </a:dk2>
      <a:lt2>
        <a:srgbClr val="8DC340"/>
      </a:lt2>
      <a:accent1>
        <a:srgbClr val="2BA8E0"/>
      </a:accent1>
      <a:accent2>
        <a:srgbClr val="F68C20"/>
      </a:accent2>
      <a:accent3>
        <a:srgbClr val="83236A"/>
      </a:accent3>
      <a:accent4>
        <a:srgbClr val="CF1E4C"/>
      </a:accent4>
      <a:accent5>
        <a:srgbClr val="DCDDDE"/>
      </a:accent5>
      <a:accent6>
        <a:srgbClr val="07519E"/>
      </a:accent6>
      <a:hlink>
        <a:srgbClr val="8DC340"/>
      </a:hlink>
      <a:folHlink>
        <a:srgbClr val="CF1E4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811</Words>
  <Application>Microsoft Office PowerPoint</Application>
  <PresentationFormat>Custom</PresentationFormat>
  <Paragraphs>169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1_Office Theme</vt:lpstr>
      <vt:lpstr>2_Custom Design</vt:lpstr>
      <vt:lpstr>3_Custom Design</vt:lpstr>
      <vt:lpstr>PowerPoint Presentation</vt:lpstr>
      <vt:lpstr>PowerPoint Presentation</vt:lpstr>
      <vt:lpstr>PowerPoint Presentation</vt:lpstr>
      <vt:lpstr>Risk Consideration </vt:lpstr>
      <vt:lpstr>Cyber Defenders spend big time and money calculating  LIKELIHOOD of COMPROMISE.</vt:lpstr>
      <vt:lpstr>PowerPoint Presentation</vt:lpstr>
      <vt:lpstr>Critical Function:  Delivery of  Natural Gas Enabling Function: Typical Natural Gas Compressor Station </vt:lpstr>
      <vt:lpstr>PowerPoint Presentation</vt:lpstr>
      <vt:lpstr>PowerPoint Presentation</vt:lpstr>
      <vt:lpstr>Vehicles for Cyber-enabled Sabotage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Solution?</vt:lpstr>
      <vt:lpstr>Consequence-driven Cyber-informed Engineering (CCE)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Curtis P. St Michel</dc:creator>
  <cp:lastModifiedBy>Prashant</cp:lastModifiedBy>
  <cp:revision>88</cp:revision>
  <dcterms:created xsi:type="dcterms:W3CDTF">2022-03-18T19:52:47Z</dcterms:created>
  <dcterms:modified xsi:type="dcterms:W3CDTF">2022-10-20T18:53:17Z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7694783-de61-499c-97f7-53d7c605e6e9_Enabled">
    <vt:lpwstr>true</vt:lpwstr>
  </property>
  <property fmtid="{D5CDD505-2E9C-101B-9397-08002B2CF9AE}" pid="3" name="MSIP_Label_67694783-de61-499c-97f7-53d7c605e6e9_SetDate">
    <vt:lpwstr>2022-05-30T20:57:29Z</vt:lpwstr>
  </property>
  <property fmtid="{D5CDD505-2E9C-101B-9397-08002B2CF9AE}" pid="4" name="MSIP_Label_67694783-de61-499c-97f7-53d7c605e6e9_Method">
    <vt:lpwstr>Privileged</vt:lpwstr>
  </property>
  <property fmtid="{D5CDD505-2E9C-101B-9397-08002B2CF9AE}" pid="5" name="MSIP_Label_67694783-de61-499c-97f7-53d7c605e6e9_Name">
    <vt:lpwstr>67694783-de61-499c-97f7-53d7c605e6e9</vt:lpwstr>
  </property>
  <property fmtid="{D5CDD505-2E9C-101B-9397-08002B2CF9AE}" pid="6" name="MSIP_Label_67694783-de61-499c-97f7-53d7c605e6e9_SiteId">
    <vt:lpwstr>271df5c2-953a-497b-93ad-7adf7a4b3cd7</vt:lpwstr>
  </property>
  <property fmtid="{D5CDD505-2E9C-101B-9397-08002B2CF9AE}" pid="7" name="MSIP_Label_67694783-de61-499c-97f7-53d7c605e6e9_ActionId">
    <vt:lpwstr>0f9c70e5-2923-480d-a93e-f6dcdecd0c4d</vt:lpwstr>
  </property>
  <property fmtid="{D5CDD505-2E9C-101B-9397-08002B2CF9AE}" pid="8" name="MSIP_Label_67694783-de61-499c-97f7-53d7c605e6e9_ContentBits">
    <vt:lpwstr>0</vt:lpwstr>
  </property>
</Properties>
</file>